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1"/>
  </p:notesMasterIdLst>
  <p:handoutMasterIdLst>
    <p:handoutMasterId r:id="rId12"/>
  </p:handoutMasterIdLst>
  <p:sldIdLst>
    <p:sldId id="503" r:id="rId2"/>
    <p:sldId id="526" r:id="rId3"/>
    <p:sldId id="559" r:id="rId4"/>
    <p:sldId id="560" r:id="rId5"/>
    <p:sldId id="561" r:id="rId6"/>
    <p:sldId id="562" r:id="rId7"/>
    <p:sldId id="563" r:id="rId8"/>
    <p:sldId id="564" r:id="rId9"/>
    <p:sldId id="565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 userDrawn="1">
          <p15:clr>
            <a:srgbClr val="A4A3A4"/>
          </p15:clr>
        </p15:guide>
        <p15:guide id="3" pos="5645" userDrawn="1">
          <p15:clr>
            <a:srgbClr val="A4A3A4"/>
          </p15:clr>
        </p15:guide>
        <p15:guide id="4" pos="979" userDrawn="1">
          <p15:clr>
            <a:srgbClr val="A4A3A4"/>
          </p15:clr>
        </p15:guide>
        <p15:guide id="5" pos="230" userDrawn="1">
          <p15:clr>
            <a:srgbClr val="A4A3A4"/>
          </p15:clr>
        </p15:guide>
        <p15:guide id="6" orient="horz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41B"/>
    <a:srgbClr val="20B200"/>
    <a:srgbClr val="F2F2F2"/>
    <a:srgbClr val="F6D26F"/>
    <a:srgbClr val="02234B"/>
    <a:srgbClr val="094DA1"/>
    <a:srgbClr val="8B8B8B"/>
    <a:srgbClr val="1500F4"/>
    <a:srgbClr val="1476DF"/>
    <a:srgbClr val="EC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3" autoAdjust="0"/>
    <p:restoredTop sz="96759" autoAdjust="0"/>
  </p:normalViewPr>
  <p:slideViewPr>
    <p:cSldViewPr>
      <p:cViewPr varScale="1">
        <p:scale>
          <a:sx n="87" d="100"/>
          <a:sy n="87" d="100"/>
        </p:scale>
        <p:origin x="208" y="1144"/>
      </p:cViewPr>
      <p:guideLst>
        <p:guide orient="horz" pos="2160"/>
        <p:guide pos="2822"/>
        <p:guide pos="5645"/>
        <p:guide pos="979"/>
        <p:guide pos="230"/>
        <p:guide orient="horz" pos="244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/>
          <a:lstStyle>
            <a:lvl1pPr algn="r">
              <a:defRPr sz="1200"/>
            </a:lvl1pPr>
          </a:lstStyle>
          <a:p>
            <a:fld id="{F341C5F9-EDA4-4C89-AF30-4CB31B0EB37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 anchor="b"/>
          <a:lstStyle>
            <a:lvl1pPr algn="r">
              <a:defRPr sz="1200"/>
            </a:lvl1pPr>
          </a:lstStyle>
          <a:p>
            <a:fld id="{A110DC13-D8FB-4A2D-ABCB-EDC7F7C5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9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/>
          <a:lstStyle>
            <a:lvl1pPr algn="r">
              <a:defRPr sz="1200"/>
            </a:lvl1pPr>
          </a:lstStyle>
          <a:p>
            <a:fld id="{827992FB-8586-4006-9965-76A7D8AE05A3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8" tIns="46649" rIns="93298" bIns="466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98" tIns="46649" rIns="93298" bIns="466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298" tIns="46649" rIns="93298" bIns="46649" rtlCol="0" anchor="b"/>
          <a:lstStyle>
            <a:lvl1pPr algn="r">
              <a:defRPr sz="1200"/>
            </a:lvl1pPr>
          </a:lstStyle>
          <a:p>
            <a:fld id="{29109CFF-ACF6-4958-A896-D3D59AF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b="25714"/>
          <a:stretch/>
        </p:blipFill>
        <p:spPr>
          <a:xfrm>
            <a:off x="-1934309" y="925661"/>
            <a:ext cx="13012618" cy="241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56" y="1138311"/>
            <a:ext cx="8692144" cy="1962167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56" y="3553844"/>
            <a:ext cx="8692144" cy="1201035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A193A4F9-AD97-4E87-BDB1-F8DF8309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87397"/>
            <a:ext cx="9144000" cy="270603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E2E2E2"/>
              </a:gs>
            </a:gsLst>
            <a:lin ang="5400000" scaled="0"/>
            <a:tileRect/>
          </a:gra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" y="6595871"/>
            <a:ext cx="3999498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9525E"/>
                </a:solidFill>
                <a:effectLst/>
                <a:uLnTx/>
                <a:uFillTx/>
                <a:latin typeface="Gill Sans Light" charset="0"/>
                <a:ea typeface="Gill Sans Light" charset="0"/>
                <a:cs typeface="Gill Sans Light" charset="0"/>
              </a:rPr>
              <a:t>Ramprasad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25E"/>
                </a:solidFill>
                <a:effectLst/>
                <a:uLnTx/>
                <a:uFillTx/>
                <a:latin typeface="Gill Sans Light" charset="0"/>
                <a:ea typeface="Gill Sans Light" charset="0"/>
                <a:cs typeface="Gill Sans Light" charset="0"/>
              </a:rPr>
              <a:t> Research Group, Georgia Institute of Technology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26757"/>
          </a:xfrm>
          <a:prstGeom prst="rect">
            <a:avLst/>
          </a:prstGeom>
          <a:gradFill flip="none" rotWithShape="1">
            <a:gsLst>
              <a:gs pos="100000">
                <a:srgbClr val="F8F8F8"/>
              </a:gs>
              <a:gs pos="0">
                <a:srgbClr val="E2E2E2"/>
              </a:gs>
            </a:gsLst>
            <a:lin ang="5400000" scaled="0"/>
            <a:tileRect/>
          </a:gra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E93B-8ABA-403B-9AC5-16506015B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5DC-5AF0-4855-827E-DBC94FBA0C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7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mitt.mittendorff\My Documents\$$$MIRROR-R-drive-32-Herr-copiesOfPreviousBriefings\$$$MittsSlideSources\32BackgroundSlide-NoBottom-2013.1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190" cy="6858000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CA18-BB21-4D94-9EBA-7EE38357367A}" type="datetime1">
              <a:rPr lang="en-US" smtClean="0"/>
              <a:pPr>
                <a:defRPr/>
              </a:pPr>
              <a:t>12/3/19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4500-D9DD-4055-A009-7BE2D4A4B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pPr>
              <a:defRPr/>
            </a:pPr>
            <a:r>
              <a:rPr dirty="0"/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33945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587397"/>
            <a:ext cx="9144000" cy="270603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E2E2E2"/>
              </a:gs>
            </a:gsLst>
            <a:lin ang="5400000" scaled="0"/>
            <a:tileRect/>
          </a:gra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26757"/>
          </a:xfrm>
          <a:prstGeom prst="rect">
            <a:avLst/>
          </a:prstGeom>
          <a:gradFill flip="none" rotWithShape="1">
            <a:gsLst>
              <a:gs pos="100000">
                <a:srgbClr val="F8F8F8"/>
              </a:gs>
              <a:gs pos="0">
                <a:srgbClr val="E2E2E2"/>
              </a:gs>
            </a:gsLst>
            <a:lin ang="5400000" scaled="0"/>
            <a:tileRect/>
          </a:gra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254" y="74758"/>
            <a:ext cx="8932025" cy="777240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rgbClr val="2F3640"/>
                </a:solidFill>
                <a:latin typeface="DIN Condensed" pitchFamily="2" charset="0"/>
                <a:ea typeface="DIN Condensed" pitchFamily="2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1080" y="6589933"/>
            <a:ext cx="457200" cy="258097"/>
          </a:xfrm>
          <a:noFill/>
        </p:spPr>
        <p:txBody>
          <a:bodyPr anchor="b"/>
          <a:lstStyle>
            <a:lvl1pPr algn="r">
              <a:defRPr sz="1000" b="0" i="0">
                <a:solidFill>
                  <a:srgbClr val="49525E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A185D36-C233-4F97-A082-DCA59217D9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5720" y="6595871"/>
            <a:ext cx="3999498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9525E"/>
                </a:solidFill>
                <a:effectLst/>
                <a:uLnTx/>
                <a:uFillTx/>
                <a:latin typeface="Gill Sans Light" charset="0"/>
                <a:ea typeface="Gill Sans Light" charset="0"/>
                <a:cs typeface="Gill Sans Light" charset="0"/>
              </a:rPr>
              <a:t>Ramprasad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25E"/>
                </a:solidFill>
                <a:effectLst/>
                <a:uLnTx/>
                <a:uFillTx/>
                <a:latin typeface="Gill Sans Light" charset="0"/>
                <a:ea typeface="Gill Sans Light" charset="0"/>
                <a:cs typeface="Gill Sans Light" charset="0"/>
              </a:rPr>
              <a:t> Research Group, 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97428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510C60E3-DE39-4682-AF2E-330A54C776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3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D4C-4F7B-4128-A50B-07E9DA33A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58A3-355E-4C17-950D-7C24147D7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9534-998E-44B2-AE5F-434B5A0B3E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973-0256-425B-A6AB-E55B5CEBA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EE6B-D23E-4409-8781-4E3D7D222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9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9D17-A778-4821-A44C-E31656A2D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1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E4707F52-F57B-4F0E-93D3-484019D09F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3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3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Gf0voTMlc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>
                <a:latin typeface="DIN Condensed" pitchFamily="2" charset="0"/>
              </a:rPr>
              <a:t>New features in Polymer Genome</a:t>
            </a:r>
            <a:br>
              <a:rPr lang="en-US" sz="4400" dirty="0">
                <a:latin typeface="DIN Condensed" pitchFamily="2" charset="0"/>
              </a:rPr>
            </a:br>
            <a:r>
              <a:rPr lang="en-US" sz="4400" dirty="0">
                <a:latin typeface="DIN Condensed" pitchFamily="2" charset="0"/>
              </a:rPr>
              <a:t>&amp; Development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56" y="3611880"/>
            <a:ext cx="8692144" cy="6131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Chiho Kim</a:t>
            </a:r>
            <a:br>
              <a:rPr lang="en-US" sz="2400" dirty="0"/>
            </a:br>
            <a:r>
              <a:rPr lang="is-IS" sz="2000" dirty="0"/>
              <a:t>Materials Science &amp; Engineering, Georgia Institute of Technology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61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Gill Sans" panose="020B0502020104020203" pitchFamily="34" charset="-79"/>
              </a:rPr>
              <a:t>OVERVIEW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668FF-45FB-1F46-AE1E-B102FB9193B5}"/>
              </a:ext>
            </a:extLst>
          </p:cNvPr>
          <p:cNvSpPr/>
          <p:nvPr/>
        </p:nvSpPr>
        <p:spPr>
          <a:xfrm>
            <a:off x="1820433" y="1920240"/>
            <a:ext cx="1205421" cy="1192759"/>
          </a:xfrm>
          <a:prstGeom prst="roundRect">
            <a:avLst/>
          </a:prstGeom>
          <a:solidFill>
            <a:srgbClr val="094D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Feature</a:t>
            </a:r>
            <a:b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engineering</a:t>
            </a:r>
            <a:b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tool</a:t>
            </a: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92B6E6-BC67-2849-B70D-37B168CABF87}"/>
              </a:ext>
            </a:extLst>
          </p:cNvPr>
          <p:cNvSpPr/>
          <p:nvPr/>
        </p:nvSpPr>
        <p:spPr>
          <a:xfrm>
            <a:off x="4655139" y="1920240"/>
            <a:ext cx="1205421" cy="1192759"/>
          </a:xfrm>
          <a:prstGeom prst="roundRect">
            <a:avLst/>
          </a:prstGeom>
          <a:solidFill>
            <a:srgbClr val="094D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Predictor</a:t>
            </a: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1FEE1E-DBAB-2042-AB82-DA004013D088}"/>
              </a:ext>
            </a:extLst>
          </p:cNvPr>
          <p:cNvSpPr/>
          <p:nvPr/>
        </p:nvSpPr>
        <p:spPr>
          <a:xfrm>
            <a:off x="3237786" y="1920240"/>
            <a:ext cx="1205421" cy="1192759"/>
          </a:xfrm>
          <a:prstGeom prst="roundRect">
            <a:avLst/>
          </a:prstGeom>
          <a:solidFill>
            <a:srgbClr val="094D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ML model</a:t>
            </a:r>
            <a:b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generator</a:t>
            </a: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8FD1963-C572-CB47-A5DE-11F640C986FD}"/>
              </a:ext>
            </a:extLst>
          </p:cNvPr>
          <p:cNvSpPr/>
          <p:nvPr/>
        </p:nvSpPr>
        <p:spPr>
          <a:xfrm>
            <a:off x="7635240" y="1920240"/>
            <a:ext cx="1205421" cy="1192759"/>
          </a:xfrm>
          <a:prstGeom prst="roundRect">
            <a:avLst/>
          </a:prstGeom>
          <a:solidFill>
            <a:srgbClr val="EC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Genetic algorithm toolkit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B09D567-34CF-2148-AE12-5B2AE88BC3E6}"/>
              </a:ext>
            </a:extLst>
          </p:cNvPr>
          <p:cNvSpPr/>
          <p:nvPr/>
        </p:nvSpPr>
        <p:spPr>
          <a:xfrm>
            <a:off x="6217887" y="1920240"/>
            <a:ext cx="1205421" cy="1192759"/>
          </a:xfrm>
          <a:prstGeom prst="roundRect">
            <a:avLst/>
          </a:prstGeom>
          <a:solidFill>
            <a:srgbClr val="094D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Utilities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08FD61-17F8-DD42-8910-BA574AA5F3FA}"/>
              </a:ext>
            </a:extLst>
          </p:cNvPr>
          <p:cNvGrpSpPr/>
          <p:nvPr/>
        </p:nvGrpSpPr>
        <p:grpSpPr>
          <a:xfrm>
            <a:off x="228600" y="1194125"/>
            <a:ext cx="3043604" cy="3925740"/>
            <a:chOff x="228600" y="1534180"/>
            <a:chExt cx="3043604" cy="39257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E3C44B-3F0D-934E-9BDA-0FC6075E8CE7}"/>
                </a:ext>
              </a:extLst>
            </p:cNvPr>
            <p:cNvSpPr/>
            <p:nvPr/>
          </p:nvSpPr>
          <p:spPr>
            <a:xfrm>
              <a:off x="403080" y="2260295"/>
              <a:ext cx="1205421" cy="1192759"/>
            </a:xfrm>
            <a:prstGeom prst="roundRect">
              <a:avLst/>
            </a:prstGeom>
            <a:solidFill>
              <a:srgbClr val="ECB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Polymer fingerprint generator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0BFBEE-38BC-0848-A350-5758D2EC36C7}"/>
                </a:ext>
              </a:extLst>
            </p:cNvPr>
            <p:cNvSpPr txBox="1"/>
            <p:nvPr/>
          </p:nvSpPr>
          <p:spPr>
            <a:xfrm>
              <a:off x="228600" y="1534180"/>
              <a:ext cx="3040128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800" b="1" dirty="0">
                  <a:solidFill>
                    <a:srgbClr val="1476DF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Polymer Genome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F4F95E-0E17-FC4B-98F0-C16409728073}"/>
                </a:ext>
              </a:extLst>
            </p:cNvPr>
            <p:cNvSpPr txBox="1"/>
            <p:nvPr/>
          </p:nvSpPr>
          <p:spPr>
            <a:xfrm>
              <a:off x="403080" y="5200245"/>
              <a:ext cx="2869124" cy="259675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2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Output - Atomic / block / chain level fingerprints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CBF831-C62B-F04A-81F0-95EB4AFE9901}"/>
                </a:ext>
              </a:extLst>
            </p:cNvPr>
            <p:cNvSpPr txBox="1"/>
            <p:nvPr/>
          </p:nvSpPr>
          <p:spPr>
            <a:xfrm>
              <a:off x="403080" y="4892040"/>
              <a:ext cx="1123102" cy="259675"/>
            </a:xfrm>
            <a:prstGeom prst="roundRect">
              <a:avLst>
                <a:gd name="adj" fmla="val 50000"/>
              </a:avLst>
            </a:prstGeom>
            <a:solidFill>
              <a:srgbClr val="E5E5E5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2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Input - SMILES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CBE6353-E730-854D-B3B8-E5E580F4D890}"/>
                </a:ext>
              </a:extLst>
            </p:cNvPr>
            <p:cNvCxnSpPr>
              <a:cxnSpLocks/>
            </p:cNvCxnSpPr>
            <p:nvPr/>
          </p:nvCxnSpPr>
          <p:spPr>
            <a:xfrm>
              <a:off x="1005790" y="3453054"/>
              <a:ext cx="0" cy="1434632"/>
            </a:xfrm>
            <a:prstGeom prst="straightConnector1">
              <a:avLst/>
            </a:prstGeom>
            <a:ln w="19050">
              <a:solidFill>
                <a:srgbClr val="80808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F1358AA-F374-8D43-9EA5-9FCDB1622371}"/>
              </a:ext>
            </a:extLst>
          </p:cNvPr>
          <p:cNvSpPr txBox="1"/>
          <p:nvPr/>
        </p:nvSpPr>
        <p:spPr>
          <a:xfrm>
            <a:off x="1820433" y="3628561"/>
            <a:ext cx="509942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RFE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D686ED-1301-974B-89DD-24BA44457032}"/>
              </a:ext>
            </a:extLst>
          </p:cNvPr>
          <p:cNvSpPr txBox="1"/>
          <p:nvPr/>
        </p:nvSpPr>
        <p:spPr>
          <a:xfrm>
            <a:off x="2359765" y="3628561"/>
            <a:ext cx="519276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PCA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26B3B8-2CAE-B549-B410-11E7013977C5}"/>
              </a:ext>
            </a:extLst>
          </p:cNvPr>
          <p:cNvSpPr txBox="1"/>
          <p:nvPr/>
        </p:nvSpPr>
        <p:spPr>
          <a:xfrm>
            <a:off x="2908430" y="3628561"/>
            <a:ext cx="703450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LASSO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38AB2F-565C-2849-9BAA-29F0F981286B}"/>
              </a:ext>
            </a:extLst>
          </p:cNvPr>
          <p:cNvSpPr txBox="1"/>
          <p:nvPr/>
        </p:nvSpPr>
        <p:spPr>
          <a:xfrm>
            <a:off x="1820433" y="3926550"/>
            <a:ext cx="1252003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One hot encoding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9E0DC90-8947-964A-800B-13F1D10B3F33}"/>
              </a:ext>
            </a:extLst>
          </p:cNvPr>
          <p:cNvCxnSpPr>
            <a:cxnSpLocks/>
          </p:cNvCxnSpPr>
          <p:nvPr/>
        </p:nvCxnSpPr>
        <p:spPr>
          <a:xfrm>
            <a:off x="2423143" y="3112999"/>
            <a:ext cx="0" cy="487575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850F6E-08C7-5644-B35B-ECBC1E497A9A}"/>
              </a:ext>
            </a:extLst>
          </p:cNvPr>
          <p:cNvCxnSpPr>
            <a:cxnSpLocks/>
          </p:cNvCxnSpPr>
          <p:nvPr/>
        </p:nvCxnSpPr>
        <p:spPr>
          <a:xfrm>
            <a:off x="3870943" y="3112999"/>
            <a:ext cx="0" cy="1271346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1CD2039-3015-9D43-96EB-732507BEFBC0}"/>
              </a:ext>
            </a:extLst>
          </p:cNvPr>
          <p:cNvSpPr txBox="1"/>
          <p:nvPr/>
        </p:nvSpPr>
        <p:spPr>
          <a:xfrm>
            <a:off x="3112916" y="4391457"/>
            <a:ext cx="1226562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Linear regression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7AEFD5-FDA3-0148-8FA9-87879173E49D}"/>
              </a:ext>
            </a:extLst>
          </p:cNvPr>
          <p:cNvSpPr txBox="1"/>
          <p:nvPr/>
        </p:nvSpPr>
        <p:spPr>
          <a:xfrm>
            <a:off x="4389120" y="4391457"/>
            <a:ext cx="542728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GPR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7DA927-4768-5E4B-AD68-C3D369D56E51}"/>
              </a:ext>
            </a:extLst>
          </p:cNvPr>
          <p:cNvSpPr txBox="1"/>
          <p:nvPr/>
        </p:nvSpPr>
        <p:spPr>
          <a:xfrm>
            <a:off x="6217887" y="4551985"/>
            <a:ext cx="1088872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Learning curve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3EC4B0C-60E4-614E-AA0E-0505BDAB6E62}"/>
              </a:ext>
            </a:extLst>
          </p:cNvPr>
          <p:cNvCxnSpPr>
            <a:cxnSpLocks/>
          </p:cNvCxnSpPr>
          <p:nvPr/>
        </p:nvCxnSpPr>
        <p:spPr>
          <a:xfrm>
            <a:off x="6820597" y="3112999"/>
            <a:ext cx="0" cy="1434632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B9FB8BB-A83A-A643-87E5-7BDA112C7158}"/>
              </a:ext>
            </a:extLst>
          </p:cNvPr>
          <p:cNvSpPr txBox="1"/>
          <p:nvPr/>
        </p:nvSpPr>
        <p:spPr>
          <a:xfrm>
            <a:off x="6217887" y="4860190"/>
            <a:ext cx="1358852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Duplication checker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1EEF93-1CDA-7B45-8C8F-783C2CBC3ABD}"/>
              </a:ext>
            </a:extLst>
          </p:cNvPr>
          <p:cNvSpPr txBox="1"/>
          <p:nvPr/>
        </p:nvSpPr>
        <p:spPr>
          <a:xfrm>
            <a:off x="6217887" y="5168396"/>
            <a:ext cx="951937" cy="259675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+ more tools</a:t>
            </a:r>
          </a:p>
        </p:txBody>
      </p:sp>
    </p:spTree>
    <p:extLst>
      <p:ext uri="{BB962C8B-B14F-4D97-AF65-F5344CB8AC3E}">
        <p14:creationId xmlns:p14="http://schemas.microsoft.com/office/powerpoint/2010/main" val="1608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BD35-FFFC-544E-AC47-9B02B63A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A1EC-AEEA-9849-B17D-80CB1617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55244-2C9E-EB49-943F-47BA3912C234}"/>
              </a:ext>
            </a:extLst>
          </p:cNvPr>
          <p:cNvSpPr txBox="1"/>
          <p:nvPr/>
        </p:nvSpPr>
        <p:spPr>
          <a:xfrm>
            <a:off x="548640" y="1508760"/>
            <a:ext cx="702455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Genetic algorithm toolkit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Available on Gaanam2,3,4 and Tyrion2.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Currently, applicable only for polymer design, but will be generalized.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Polymer fingerprinting 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{.json} in, {.json}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Can be used in any languages (useful for end-users)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Updates on polymer fingerprinting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‘Short’ polymer issue fixed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Added a new tag for ‘skipping’ side-chain related descriptors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Feature engineering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Added LASSO for feature elimination</a:t>
            </a:r>
            <a:b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857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AD025C6-0FD1-8D4F-87C8-778A2F724E20}"/>
              </a:ext>
            </a:extLst>
          </p:cNvPr>
          <p:cNvCxnSpPr>
            <a:cxnSpLocks/>
          </p:cNvCxnSpPr>
          <p:nvPr/>
        </p:nvCxnSpPr>
        <p:spPr>
          <a:xfrm flipH="1" flipV="1">
            <a:off x="6035040" y="3106009"/>
            <a:ext cx="740992" cy="1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7A53C0A-10C0-6448-8AE6-C169A49C7812}"/>
              </a:ext>
            </a:extLst>
          </p:cNvPr>
          <p:cNvCxnSpPr>
            <a:cxnSpLocks/>
          </p:cNvCxnSpPr>
          <p:nvPr/>
        </p:nvCxnSpPr>
        <p:spPr>
          <a:xfrm flipH="1">
            <a:off x="6098337" y="4616085"/>
            <a:ext cx="429552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EE42D41-0FF2-664F-9A1B-C4E0DC453DDA}"/>
              </a:ext>
            </a:extLst>
          </p:cNvPr>
          <p:cNvCxnSpPr>
            <a:cxnSpLocks/>
          </p:cNvCxnSpPr>
          <p:nvPr/>
        </p:nvCxnSpPr>
        <p:spPr>
          <a:xfrm flipH="1">
            <a:off x="6000921" y="1592877"/>
            <a:ext cx="92004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1575262-C347-EA4B-AAE9-7B2DA9DFE50B}"/>
              </a:ext>
            </a:extLst>
          </p:cNvPr>
          <p:cNvCxnSpPr>
            <a:cxnSpLocks/>
          </p:cNvCxnSpPr>
          <p:nvPr/>
        </p:nvCxnSpPr>
        <p:spPr>
          <a:xfrm flipH="1">
            <a:off x="6058866" y="5996642"/>
            <a:ext cx="32943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1B5A9A-1D08-054B-927A-D626CA55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 TOOLKIT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4B2B-7D0E-8745-AE0A-EC34CC95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7F0F4-BAE4-1241-8B2C-433661C852D2}"/>
              </a:ext>
            </a:extLst>
          </p:cNvPr>
          <p:cNvSpPr/>
          <p:nvPr/>
        </p:nvSpPr>
        <p:spPr>
          <a:xfrm>
            <a:off x="457200" y="1152185"/>
            <a:ext cx="4296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Genetic algorithm</a:t>
            </a:r>
            <a:endParaRPr lang="en-US" dirty="0">
              <a:solidFill>
                <a:srgbClr val="404040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1600" dirty="0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Method for solving optimization problems based on natural selection, the process that drives biological evolution.</a:t>
            </a:r>
            <a:endParaRPr lang="en-US" sz="1600" dirty="0">
              <a:solidFill>
                <a:srgbClr val="00B0F0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71B130E-AAA0-DA43-9B7C-E24EC893627E}"/>
              </a:ext>
            </a:extLst>
          </p:cNvPr>
          <p:cNvSpPr/>
          <p:nvPr/>
        </p:nvSpPr>
        <p:spPr>
          <a:xfrm>
            <a:off x="6975580" y="1814773"/>
            <a:ext cx="228600" cy="228600"/>
          </a:xfrm>
          <a:prstGeom prst="ellipse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BC8AF5-0BAF-9A41-856F-F7E217379EFA}"/>
              </a:ext>
            </a:extLst>
          </p:cNvPr>
          <p:cNvSpPr/>
          <p:nvPr/>
        </p:nvSpPr>
        <p:spPr>
          <a:xfrm>
            <a:off x="6975580" y="2064337"/>
            <a:ext cx="228600" cy="228600"/>
          </a:xfrm>
          <a:prstGeom prst="rect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FD93DD5-4278-F845-BA98-BBF5DAE283A4}"/>
              </a:ext>
            </a:extLst>
          </p:cNvPr>
          <p:cNvSpPr/>
          <p:nvPr/>
        </p:nvSpPr>
        <p:spPr>
          <a:xfrm>
            <a:off x="6964150" y="2313901"/>
            <a:ext cx="251460" cy="228600"/>
          </a:xfrm>
          <a:prstGeom prst="hexagon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44" name="Delay 43">
            <a:extLst>
              <a:ext uri="{FF2B5EF4-FFF2-40B4-BE49-F238E27FC236}">
                <a16:creationId xmlns:a16="http://schemas.microsoft.com/office/drawing/2014/main" id="{3E2602B7-6CBB-0749-A3B4-33AE1CB8C136}"/>
              </a:ext>
            </a:extLst>
          </p:cNvPr>
          <p:cNvSpPr/>
          <p:nvPr/>
        </p:nvSpPr>
        <p:spPr>
          <a:xfrm>
            <a:off x="6975580" y="2563464"/>
            <a:ext cx="228600" cy="228600"/>
          </a:xfrm>
          <a:prstGeom prst="flowChartDelay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2E2DAA-2DE8-C24E-8DDD-8841837573C0}"/>
              </a:ext>
            </a:extLst>
          </p:cNvPr>
          <p:cNvSpPr txBox="1"/>
          <p:nvPr/>
        </p:nvSpPr>
        <p:spPr>
          <a:xfrm>
            <a:off x="6941852" y="1465919"/>
            <a:ext cx="30008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P</a:t>
            </a:r>
            <a:r>
              <a:rPr lang="en-US" sz="105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sp>
        <p:nvSpPr>
          <p:cNvPr id="48" name="Manual Input 47">
            <a:extLst>
              <a:ext uri="{FF2B5EF4-FFF2-40B4-BE49-F238E27FC236}">
                <a16:creationId xmlns:a16="http://schemas.microsoft.com/office/drawing/2014/main" id="{0168DA6C-543C-C94A-A707-F0FE2E4FF849}"/>
              </a:ext>
            </a:extLst>
          </p:cNvPr>
          <p:cNvSpPr/>
          <p:nvPr/>
        </p:nvSpPr>
        <p:spPr>
          <a:xfrm>
            <a:off x="7490171" y="1814773"/>
            <a:ext cx="228600" cy="228600"/>
          </a:xfrm>
          <a:prstGeom prst="flowChartManualInput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</a:p>
        </p:txBody>
      </p:sp>
      <p:sp>
        <p:nvSpPr>
          <p:cNvPr id="49" name="Regular Pentagon 48">
            <a:extLst>
              <a:ext uri="{FF2B5EF4-FFF2-40B4-BE49-F238E27FC236}">
                <a16:creationId xmlns:a16="http://schemas.microsoft.com/office/drawing/2014/main" id="{26432391-1883-4043-B539-A7B3D05248CE}"/>
              </a:ext>
            </a:extLst>
          </p:cNvPr>
          <p:cNvSpPr/>
          <p:nvPr/>
        </p:nvSpPr>
        <p:spPr>
          <a:xfrm>
            <a:off x="7490171" y="2064337"/>
            <a:ext cx="228600" cy="228600"/>
          </a:xfrm>
          <a:prstGeom prst="pentagon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DA34970B-05BF-2640-A8A6-E732F175C18C}"/>
              </a:ext>
            </a:extLst>
          </p:cNvPr>
          <p:cNvSpPr/>
          <p:nvPr/>
        </p:nvSpPr>
        <p:spPr>
          <a:xfrm>
            <a:off x="7490171" y="2313901"/>
            <a:ext cx="228600" cy="228600"/>
          </a:xfrm>
          <a:prstGeom prst="trapezoid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23</a:t>
            </a:r>
          </a:p>
        </p:txBody>
      </p:sp>
      <p:sp>
        <p:nvSpPr>
          <p:cNvPr id="51" name="Terminator 50">
            <a:extLst>
              <a:ext uri="{FF2B5EF4-FFF2-40B4-BE49-F238E27FC236}">
                <a16:creationId xmlns:a16="http://schemas.microsoft.com/office/drawing/2014/main" id="{AB1642A0-5922-FE45-A203-D56C4B71897B}"/>
              </a:ext>
            </a:extLst>
          </p:cNvPr>
          <p:cNvSpPr/>
          <p:nvPr/>
        </p:nvSpPr>
        <p:spPr>
          <a:xfrm>
            <a:off x="7490171" y="2563464"/>
            <a:ext cx="228600" cy="228600"/>
          </a:xfrm>
          <a:prstGeom prst="flowChartTerminator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B50B66-FDF0-AA42-A0C6-66FFE987C445}"/>
              </a:ext>
            </a:extLst>
          </p:cNvPr>
          <p:cNvSpPr txBox="1"/>
          <p:nvPr/>
        </p:nvSpPr>
        <p:spPr>
          <a:xfrm>
            <a:off x="7456443" y="1465919"/>
            <a:ext cx="30008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P</a:t>
            </a:r>
            <a:r>
              <a:rPr lang="en-US" sz="105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C45B3E0-14DC-8546-A702-D1DAD8B07B2E}"/>
              </a:ext>
            </a:extLst>
          </p:cNvPr>
          <p:cNvSpPr/>
          <p:nvPr/>
        </p:nvSpPr>
        <p:spPr>
          <a:xfrm>
            <a:off x="6455532" y="3425908"/>
            <a:ext cx="228600" cy="228600"/>
          </a:xfrm>
          <a:prstGeom prst="ellipse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C07F99-2D4B-CB4B-8EB8-E886B9B3B666}"/>
              </a:ext>
            </a:extLst>
          </p:cNvPr>
          <p:cNvSpPr/>
          <p:nvPr/>
        </p:nvSpPr>
        <p:spPr>
          <a:xfrm>
            <a:off x="6455532" y="3675472"/>
            <a:ext cx="228600" cy="228600"/>
          </a:xfrm>
          <a:prstGeom prst="rect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56" name="Manual Input 55">
            <a:extLst>
              <a:ext uri="{FF2B5EF4-FFF2-40B4-BE49-F238E27FC236}">
                <a16:creationId xmlns:a16="http://schemas.microsoft.com/office/drawing/2014/main" id="{40B0E7DE-542D-C440-A562-DFB9C8DFFAA7}"/>
              </a:ext>
            </a:extLst>
          </p:cNvPr>
          <p:cNvSpPr/>
          <p:nvPr/>
        </p:nvSpPr>
        <p:spPr>
          <a:xfrm>
            <a:off x="6455532" y="3925036"/>
            <a:ext cx="228600" cy="228600"/>
          </a:xfrm>
          <a:prstGeom prst="flowChartManualInput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</a:p>
        </p:txBody>
      </p:sp>
      <p:sp>
        <p:nvSpPr>
          <p:cNvPr id="57" name="Regular Pentagon 56">
            <a:extLst>
              <a:ext uri="{FF2B5EF4-FFF2-40B4-BE49-F238E27FC236}">
                <a16:creationId xmlns:a16="http://schemas.microsoft.com/office/drawing/2014/main" id="{2B1105C1-3595-5F46-9D41-CE6C2C795AE3}"/>
              </a:ext>
            </a:extLst>
          </p:cNvPr>
          <p:cNvSpPr/>
          <p:nvPr/>
        </p:nvSpPr>
        <p:spPr>
          <a:xfrm>
            <a:off x="6455532" y="4174599"/>
            <a:ext cx="228600" cy="228600"/>
          </a:xfrm>
          <a:prstGeom prst="pentagon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17281C-E713-8541-8A98-E38683E0B0F7}"/>
              </a:ext>
            </a:extLst>
          </p:cNvPr>
          <p:cNvSpPr/>
          <p:nvPr/>
        </p:nvSpPr>
        <p:spPr>
          <a:xfrm>
            <a:off x="6970123" y="3425908"/>
            <a:ext cx="228600" cy="228600"/>
          </a:xfrm>
          <a:prstGeom prst="ellipse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754207-262D-D545-BE1F-00E46D72D7F7}"/>
              </a:ext>
            </a:extLst>
          </p:cNvPr>
          <p:cNvSpPr/>
          <p:nvPr/>
        </p:nvSpPr>
        <p:spPr>
          <a:xfrm>
            <a:off x="6970123" y="3675472"/>
            <a:ext cx="228600" cy="228600"/>
          </a:xfrm>
          <a:prstGeom prst="rect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4D322C19-4952-474A-A6FC-0CEC4F3A3C35}"/>
              </a:ext>
            </a:extLst>
          </p:cNvPr>
          <p:cNvSpPr/>
          <p:nvPr/>
        </p:nvSpPr>
        <p:spPr>
          <a:xfrm>
            <a:off x="6970123" y="3925036"/>
            <a:ext cx="228600" cy="228600"/>
          </a:xfrm>
          <a:prstGeom prst="trapezoid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23</a:t>
            </a:r>
          </a:p>
        </p:txBody>
      </p:sp>
      <p:sp>
        <p:nvSpPr>
          <p:cNvPr id="62" name="Terminator 61">
            <a:extLst>
              <a:ext uri="{FF2B5EF4-FFF2-40B4-BE49-F238E27FC236}">
                <a16:creationId xmlns:a16="http://schemas.microsoft.com/office/drawing/2014/main" id="{276FC733-6646-B543-BF9F-58369F263120}"/>
              </a:ext>
            </a:extLst>
          </p:cNvPr>
          <p:cNvSpPr/>
          <p:nvPr/>
        </p:nvSpPr>
        <p:spPr>
          <a:xfrm>
            <a:off x="6970123" y="4174599"/>
            <a:ext cx="228600" cy="228600"/>
          </a:xfrm>
          <a:prstGeom prst="flowChartTerminator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24</a:t>
            </a:r>
          </a:p>
        </p:txBody>
      </p:sp>
      <p:sp>
        <p:nvSpPr>
          <p:cNvPr id="64" name="Manual Input 63">
            <a:extLst>
              <a:ext uri="{FF2B5EF4-FFF2-40B4-BE49-F238E27FC236}">
                <a16:creationId xmlns:a16="http://schemas.microsoft.com/office/drawing/2014/main" id="{F311A783-E37C-6046-B056-431B33B97681}"/>
              </a:ext>
            </a:extLst>
          </p:cNvPr>
          <p:cNvSpPr/>
          <p:nvPr/>
        </p:nvSpPr>
        <p:spPr>
          <a:xfrm>
            <a:off x="7999305" y="3425908"/>
            <a:ext cx="228600" cy="228600"/>
          </a:xfrm>
          <a:prstGeom prst="flowChartManualInput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</a:p>
        </p:txBody>
      </p:sp>
      <p:sp>
        <p:nvSpPr>
          <p:cNvPr id="65" name="Regular Pentagon 64">
            <a:extLst>
              <a:ext uri="{FF2B5EF4-FFF2-40B4-BE49-F238E27FC236}">
                <a16:creationId xmlns:a16="http://schemas.microsoft.com/office/drawing/2014/main" id="{1C4C7CDF-4B24-7B4A-AD65-E1196B23365C}"/>
              </a:ext>
            </a:extLst>
          </p:cNvPr>
          <p:cNvSpPr/>
          <p:nvPr/>
        </p:nvSpPr>
        <p:spPr>
          <a:xfrm>
            <a:off x="7999305" y="3675472"/>
            <a:ext cx="228600" cy="228600"/>
          </a:xfrm>
          <a:prstGeom prst="pentagon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29FF8EC4-8526-DF47-AC0C-8FED66FB6F9D}"/>
              </a:ext>
            </a:extLst>
          </p:cNvPr>
          <p:cNvSpPr/>
          <p:nvPr/>
        </p:nvSpPr>
        <p:spPr>
          <a:xfrm>
            <a:off x="7987875" y="3925036"/>
            <a:ext cx="251460" cy="228600"/>
          </a:xfrm>
          <a:prstGeom prst="hexagon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67" name="Delay 66">
            <a:extLst>
              <a:ext uri="{FF2B5EF4-FFF2-40B4-BE49-F238E27FC236}">
                <a16:creationId xmlns:a16="http://schemas.microsoft.com/office/drawing/2014/main" id="{75F8FB4B-8B20-A449-983F-7631AB8B14FC}"/>
              </a:ext>
            </a:extLst>
          </p:cNvPr>
          <p:cNvSpPr/>
          <p:nvPr/>
        </p:nvSpPr>
        <p:spPr>
          <a:xfrm>
            <a:off x="7999305" y="4174599"/>
            <a:ext cx="228600" cy="228600"/>
          </a:xfrm>
          <a:prstGeom prst="flowChartDelay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  <p:sp>
        <p:nvSpPr>
          <p:cNvPr id="69" name="Manual Input 68">
            <a:extLst>
              <a:ext uri="{FF2B5EF4-FFF2-40B4-BE49-F238E27FC236}">
                <a16:creationId xmlns:a16="http://schemas.microsoft.com/office/drawing/2014/main" id="{FF120E16-9FFE-B94D-8933-000C4AF549C3}"/>
              </a:ext>
            </a:extLst>
          </p:cNvPr>
          <p:cNvSpPr/>
          <p:nvPr/>
        </p:nvSpPr>
        <p:spPr>
          <a:xfrm>
            <a:off x="7484714" y="3425908"/>
            <a:ext cx="228600" cy="228600"/>
          </a:xfrm>
          <a:prstGeom prst="flowChartManualInput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</a:p>
        </p:txBody>
      </p:sp>
      <p:sp>
        <p:nvSpPr>
          <p:cNvPr id="70" name="Regular Pentagon 69">
            <a:extLst>
              <a:ext uri="{FF2B5EF4-FFF2-40B4-BE49-F238E27FC236}">
                <a16:creationId xmlns:a16="http://schemas.microsoft.com/office/drawing/2014/main" id="{9BC25D9A-4ACD-C048-9E4E-770E8F6A38BC}"/>
              </a:ext>
            </a:extLst>
          </p:cNvPr>
          <p:cNvSpPr/>
          <p:nvPr/>
        </p:nvSpPr>
        <p:spPr>
          <a:xfrm>
            <a:off x="7484714" y="3675472"/>
            <a:ext cx="228600" cy="228600"/>
          </a:xfrm>
          <a:prstGeom prst="pentagon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5D9F829-B008-5946-A072-04FDCDDA1024}"/>
              </a:ext>
            </a:extLst>
          </p:cNvPr>
          <p:cNvSpPr/>
          <p:nvPr/>
        </p:nvSpPr>
        <p:spPr>
          <a:xfrm>
            <a:off x="7484714" y="3925036"/>
            <a:ext cx="228600" cy="228600"/>
          </a:xfrm>
          <a:prstGeom prst="ellipse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5A9163D-D534-2E46-BC54-53198B3C3F24}"/>
              </a:ext>
            </a:extLst>
          </p:cNvPr>
          <p:cNvSpPr/>
          <p:nvPr/>
        </p:nvSpPr>
        <p:spPr>
          <a:xfrm>
            <a:off x="7484714" y="4174599"/>
            <a:ext cx="228600" cy="228600"/>
          </a:xfrm>
          <a:prstGeom prst="rect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31726B9-8ED4-154C-B5C4-CC4D83505D6C}"/>
              </a:ext>
            </a:extLst>
          </p:cNvPr>
          <p:cNvSpPr/>
          <p:nvPr/>
        </p:nvSpPr>
        <p:spPr>
          <a:xfrm>
            <a:off x="6460990" y="4836673"/>
            <a:ext cx="228600" cy="228600"/>
          </a:xfrm>
          <a:prstGeom prst="ellipse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29D54-259A-004D-89F8-C16EC3A8B9FF}"/>
              </a:ext>
            </a:extLst>
          </p:cNvPr>
          <p:cNvSpPr/>
          <p:nvPr/>
        </p:nvSpPr>
        <p:spPr>
          <a:xfrm>
            <a:off x="6460990" y="5086237"/>
            <a:ext cx="228600" cy="228600"/>
          </a:xfrm>
          <a:prstGeom prst="rect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76" name="Parallelogram 75">
            <a:extLst>
              <a:ext uri="{FF2B5EF4-FFF2-40B4-BE49-F238E27FC236}">
                <a16:creationId xmlns:a16="http://schemas.microsoft.com/office/drawing/2014/main" id="{99AC0DD3-809A-F249-9C20-009C8F03519F}"/>
              </a:ext>
            </a:extLst>
          </p:cNvPr>
          <p:cNvSpPr/>
          <p:nvPr/>
        </p:nvSpPr>
        <p:spPr>
          <a:xfrm>
            <a:off x="6449560" y="5335801"/>
            <a:ext cx="251460" cy="228600"/>
          </a:xfrm>
          <a:prstGeom prst="parallelogram">
            <a:avLst/>
          </a:prstGeom>
          <a:solidFill>
            <a:srgbClr val="545454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</p:txBody>
      </p:sp>
      <p:sp>
        <p:nvSpPr>
          <p:cNvPr id="77" name="Regular Pentagon 76">
            <a:extLst>
              <a:ext uri="{FF2B5EF4-FFF2-40B4-BE49-F238E27FC236}">
                <a16:creationId xmlns:a16="http://schemas.microsoft.com/office/drawing/2014/main" id="{B0D349CB-8697-1E41-AEF4-255EA73AEB52}"/>
              </a:ext>
            </a:extLst>
          </p:cNvPr>
          <p:cNvSpPr/>
          <p:nvPr/>
        </p:nvSpPr>
        <p:spPr>
          <a:xfrm>
            <a:off x="6460990" y="5585364"/>
            <a:ext cx="228600" cy="228600"/>
          </a:xfrm>
          <a:prstGeom prst="pentagon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79" name="Manual Input 78">
            <a:extLst>
              <a:ext uri="{FF2B5EF4-FFF2-40B4-BE49-F238E27FC236}">
                <a16:creationId xmlns:a16="http://schemas.microsoft.com/office/drawing/2014/main" id="{5DF38BA6-9951-4943-87FD-E7BB9FA85B16}"/>
              </a:ext>
            </a:extLst>
          </p:cNvPr>
          <p:cNvSpPr/>
          <p:nvPr/>
        </p:nvSpPr>
        <p:spPr>
          <a:xfrm>
            <a:off x="8004763" y="4836673"/>
            <a:ext cx="228600" cy="228600"/>
          </a:xfrm>
          <a:prstGeom prst="flowChartManualInput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</a:p>
        </p:txBody>
      </p:sp>
      <p:sp>
        <p:nvSpPr>
          <p:cNvPr id="80" name="Regular Pentagon 79">
            <a:extLst>
              <a:ext uri="{FF2B5EF4-FFF2-40B4-BE49-F238E27FC236}">
                <a16:creationId xmlns:a16="http://schemas.microsoft.com/office/drawing/2014/main" id="{EB94CAFC-66ED-624B-BA8F-DFCAB525127F}"/>
              </a:ext>
            </a:extLst>
          </p:cNvPr>
          <p:cNvSpPr/>
          <p:nvPr/>
        </p:nvSpPr>
        <p:spPr>
          <a:xfrm>
            <a:off x="8004763" y="5086237"/>
            <a:ext cx="228600" cy="228600"/>
          </a:xfrm>
          <a:prstGeom prst="pentagon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4732FE9B-6696-5C48-8A41-D9E9C7220A68}"/>
              </a:ext>
            </a:extLst>
          </p:cNvPr>
          <p:cNvSpPr/>
          <p:nvPr/>
        </p:nvSpPr>
        <p:spPr>
          <a:xfrm>
            <a:off x="7993333" y="5335801"/>
            <a:ext cx="251460" cy="228600"/>
          </a:xfrm>
          <a:prstGeom prst="hexagon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82" name="Plaque 81">
            <a:extLst>
              <a:ext uri="{FF2B5EF4-FFF2-40B4-BE49-F238E27FC236}">
                <a16:creationId xmlns:a16="http://schemas.microsoft.com/office/drawing/2014/main" id="{40E0D02C-19AE-9849-8C3F-6C2D651A8CEF}"/>
              </a:ext>
            </a:extLst>
          </p:cNvPr>
          <p:cNvSpPr/>
          <p:nvPr/>
        </p:nvSpPr>
        <p:spPr>
          <a:xfrm>
            <a:off x="8004763" y="5585364"/>
            <a:ext cx="228600" cy="228600"/>
          </a:xfrm>
          <a:prstGeom prst="plaque">
            <a:avLst>
              <a:gd name="adj" fmla="val 29038"/>
            </a:avLst>
          </a:prstGeom>
          <a:solidFill>
            <a:srgbClr val="545454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</p:txBody>
      </p:sp>
      <p:sp>
        <p:nvSpPr>
          <p:cNvPr id="84" name="Manual Input 83">
            <a:extLst>
              <a:ext uri="{FF2B5EF4-FFF2-40B4-BE49-F238E27FC236}">
                <a16:creationId xmlns:a16="http://schemas.microsoft.com/office/drawing/2014/main" id="{58B75892-8FA4-AF47-8DEE-3DEDC017F52E}"/>
              </a:ext>
            </a:extLst>
          </p:cNvPr>
          <p:cNvSpPr/>
          <p:nvPr/>
        </p:nvSpPr>
        <p:spPr>
          <a:xfrm>
            <a:off x="7486362" y="4836673"/>
            <a:ext cx="228600" cy="228600"/>
          </a:xfrm>
          <a:prstGeom prst="flowChartManualInput">
            <a:avLst/>
          </a:prstGeom>
          <a:solidFill>
            <a:srgbClr val="ECB400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21</a:t>
            </a:r>
          </a:p>
        </p:txBody>
      </p:sp>
      <p:sp>
        <p:nvSpPr>
          <p:cNvPr id="85" name="Octagon 84">
            <a:extLst>
              <a:ext uri="{FF2B5EF4-FFF2-40B4-BE49-F238E27FC236}">
                <a16:creationId xmlns:a16="http://schemas.microsoft.com/office/drawing/2014/main" id="{CAD7C19C-9506-F349-9C79-5344FFE858C7}"/>
              </a:ext>
            </a:extLst>
          </p:cNvPr>
          <p:cNvSpPr/>
          <p:nvPr/>
        </p:nvSpPr>
        <p:spPr>
          <a:xfrm>
            <a:off x="7486362" y="5086237"/>
            <a:ext cx="228600" cy="228600"/>
          </a:xfrm>
          <a:prstGeom prst="octagon">
            <a:avLst/>
          </a:prstGeom>
          <a:solidFill>
            <a:srgbClr val="545454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22</a:t>
            </a:r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D995198-09B1-6046-A57B-E3D000497482}"/>
              </a:ext>
            </a:extLst>
          </p:cNvPr>
          <p:cNvSpPr/>
          <p:nvPr/>
        </p:nvSpPr>
        <p:spPr>
          <a:xfrm>
            <a:off x="7486362" y="5335801"/>
            <a:ext cx="228600" cy="228600"/>
          </a:xfrm>
          <a:prstGeom prst="ellipse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9019BAD-3703-0F4E-B39A-5A7481F69009}"/>
              </a:ext>
            </a:extLst>
          </p:cNvPr>
          <p:cNvSpPr/>
          <p:nvPr/>
        </p:nvSpPr>
        <p:spPr>
          <a:xfrm>
            <a:off x="7486362" y="5585364"/>
            <a:ext cx="228600" cy="228600"/>
          </a:xfrm>
          <a:prstGeom prst="rect">
            <a:avLst/>
          </a:prstGeom>
          <a:solidFill>
            <a:srgbClr val="1476DF"/>
          </a:solidFill>
          <a:ln>
            <a:noFill/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en-US" sz="9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04E6852-B07B-8144-819D-C2DCE1B773BA}"/>
              </a:ext>
            </a:extLst>
          </p:cNvPr>
          <p:cNvGrpSpPr/>
          <p:nvPr/>
        </p:nvGrpSpPr>
        <p:grpSpPr>
          <a:xfrm>
            <a:off x="6548425" y="2804312"/>
            <a:ext cx="1563617" cy="603395"/>
            <a:chOff x="5475949" y="1674795"/>
            <a:chExt cx="1563617" cy="914400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E70C39-BACF-504B-91F2-01E1001F9C5D}"/>
                </a:ext>
              </a:extLst>
            </p:cNvPr>
            <p:cNvSpPr/>
            <p:nvPr/>
          </p:nvSpPr>
          <p:spPr>
            <a:xfrm flipH="1">
              <a:off x="5475949" y="1674795"/>
              <a:ext cx="521207" cy="914400"/>
            </a:xfrm>
            <a:custGeom>
              <a:avLst/>
              <a:gdLst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513" h="814647">
                  <a:moveTo>
                    <a:pt x="0" y="0"/>
                  </a:moveTo>
                  <a:cubicBezTo>
                    <a:pt x="1385" y="334355"/>
                    <a:pt x="464590" y="511694"/>
                    <a:pt x="465513" y="814647"/>
                  </a:cubicBezTo>
                </a:path>
              </a:pathLst>
            </a:custGeom>
            <a:noFill/>
            <a:ln w="3175">
              <a:solidFill>
                <a:srgbClr val="1476DF"/>
              </a:solidFill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0CF9293-AF3D-0E47-85D8-F2B4EC36118F}"/>
                </a:ext>
              </a:extLst>
            </p:cNvPr>
            <p:cNvSpPr/>
            <p:nvPr/>
          </p:nvSpPr>
          <p:spPr>
            <a:xfrm>
              <a:off x="5997156" y="1674795"/>
              <a:ext cx="521207" cy="914400"/>
            </a:xfrm>
            <a:custGeom>
              <a:avLst/>
              <a:gdLst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513" h="814647">
                  <a:moveTo>
                    <a:pt x="0" y="0"/>
                  </a:moveTo>
                  <a:cubicBezTo>
                    <a:pt x="1385" y="334355"/>
                    <a:pt x="464590" y="511694"/>
                    <a:pt x="465513" y="814647"/>
                  </a:cubicBezTo>
                </a:path>
              </a:pathLst>
            </a:custGeom>
            <a:noFill/>
            <a:ln w="3175">
              <a:solidFill>
                <a:srgbClr val="1476DF"/>
              </a:solidFill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1FC4D54-E649-F243-B83E-CC49F57B7911}"/>
                </a:ext>
              </a:extLst>
            </p:cNvPr>
            <p:cNvSpPr/>
            <p:nvPr/>
          </p:nvSpPr>
          <p:spPr>
            <a:xfrm>
              <a:off x="5997155" y="1674795"/>
              <a:ext cx="1042411" cy="914400"/>
            </a:xfrm>
            <a:custGeom>
              <a:avLst/>
              <a:gdLst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513" h="814647">
                  <a:moveTo>
                    <a:pt x="0" y="0"/>
                  </a:moveTo>
                  <a:cubicBezTo>
                    <a:pt x="1385" y="334355"/>
                    <a:pt x="464590" y="511694"/>
                    <a:pt x="465513" y="814647"/>
                  </a:cubicBezTo>
                </a:path>
              </a:pathLst>
            </a:custGeom>
            <a:noFill/>
            <a:ln w="3175">
              <a:solidFill>
                <a:srgbClr val="1476DF"/>
              </a:solidFill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F521CB8-317D-D24D-90FC-E1508F6C25CE}"/>
                </a:ext>
              </a:extLst>
            </p:cNvPr>
            <p:cNvCxnSpPr>
              <a:cxnSpLocks/>
            </p:cNvCxnSpPr>
            <p:nvPr/>
          </p:nvCxnSpPr>
          <p:spPr>
            <a:xfrm>
              <a:off x="5997156" y="1674795"/>
              <a:ext cx="0" cy="914400"/>
            </a:xfrm>
            <a:prstGeom prst="line">
              <a:avLst/>
            </a:prstGeom>
            <a:ln w="3175">
              <a:solidFill>
                <a:srgbClr val="1476DF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C387BF9-9EF0-4443-B80F-56DFD076CF4B}"/>
              </a:ext>
            </a:extLst>
          </p:cNvPr>
          <p:cNvGrpSpPr/>
          <p:nvPr/>
        </p:nvGrpSpPr>
        <p:grpSpPr>
          <a:xfrm flipH="1">
            <a:off x="6569323" y="2804312"/>
            <a:ext cx="1568523" cy="603395"/>
            <a:chOff x="5475949" y="1674795"/>
            <a:chExt cx="1568523" cy="914400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F834B2E-7C4C-8D40-95B7-2E71DB943E38}"/>
                </a:ext>
              </a:extLst>
            </p:cNvPr>
            <p:cNvSpPr/>
            <p:nvPr/>
          </p:nvSpPr>
          <p:spPr>
            <a:xfrm flipH="1">
              <a:off x="5475949" y="1674795"/>
              <a:ext cx="521207" cy="914400"/>
            </a:xfrm>
            <a:custGeom>
              <a:avLst/>
              <a:gdLst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513" h="814647">
                  <a:moveTo>
                    <a:pt x="0" y="0"/>
                  </a:moveTo>
                  <a:cubicBezTo>
                    <a:pt x="1385" y="334355"/>
                    <a:pt x="464590" y="511694"/>
                    <a:pt x="465513" y="814647"/>
                  </a:cubicBezTo>
                </a:path>
              </a:pathLst>
            </a:custGeom>
            <a:noFill/>
            <a:ln w="3175">
              <a:solidFill>
                <a:srgbClr val="ECB400"/>
              </a:solidFill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BD6ACD2-03EF-A842-9EF6-D092A238E616}"/>
                </a:ext>
              </a:extLst>
            </p:cNvPr>
            <p:cNvSpPr/>
            <p:nvPr/>
          </p:nvSpPr>
          <p:spPr>
            <a:xfrm>
              <a:off x="5997156" y="1674795"/>
              <a:ext cx="521207" cy="914400"/>
            </a:xfrm>
            <a:custGeom>
              <a:avLst/>
              <a:gdLst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513" h="814647">
                  <a:moveTo>
                    <a:pt x="0" y="0"/>
                  </a:moveTo>
                  <a:cubicBezTo>
                    <a:pt x="1385" y="334355"/>
                    <a:pt x="464590" y="511694"/>
                    <a:pt x="465513" y="814647"/>
                  </a:cubicBezTo>
                </a:path>
              </a:pathLst>
            </a:custGeom>
            <a:noFill/>
            <a:ln w="3175">
              <a:solidFill>
                <a:srgbClr val="ECB400"/>
              </a:solidFill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B687EC1-ED8C-E847-A61A-29FEE78EE5FF}"/>
                </a:ext>
              </a:extLst>
            </p:cNvPr>
            <p:cNvSpPr/>
            <p:nvPr/>
          </p:nvSpPr>
          <p:spPr>
            <a:xfrm>
              <a:off x="5997156" y="1674795"/>
              <a:ext cx="1047316" cy="914400"/>
            </a:xfrm>
            <a:custGeom>
              <a:avLst/>
              <a:gdLst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  <a:gd name="connsiteX0" fmla="*/ 0 w 465513"/>
                <a:gd name="connsiteY0" fmla="*/ 0 h 814647"/>
                <a:gd name="connsiteX1" fmla="*/ 465513 w 465513"/>
                <a:gd name="connsiteY1" fmla="*/ 814647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513" h="814647">
                  <a:moveTo>
                    <a:pt x="0" y="0"/>
                  </a:moveTo>
                  <a:cubicBezTo>
                    <a:pt x="1385" y="334355"/>
                    <a:pt x="464590" y="511694"/>
                    <a:pt x="465513" y="814647"/>
                  </a:cubicBezTo>
                </a:path>
              </a:pathLst>
            </a:custGeom>
            <a:noFill/>
            <a:ln w="3175">
              <a:solidFill>
                <a:srgbClr val="ECB400"/>
              </a:solidFill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6BB01DB-5B0E-CB4E-9708-496AE10FDF78}"/>
                </a:ext>
              </a:extLst>
            </p:cNvPr>
            <p:cNvCxnSpPr>
              <a:cxnSpLocks/>
            </p:cNvCxnSpPr>
            <p:nvPr/>
          </p:nvCxnSpPr>
          <p:spPr>
            <a:xfrm>
              <a:off x="5997156" y="1674795"/>
              <a:ext cx="0" cy="914400"/>
            </a:xfrm>
            <a:prstGeom prst="line">
              <a:avLst/>
            </a:prstGeom>
            <a:ln w="3175">
              <a:solidFill>
                <a:srgbClr val="ECB400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1127DD1-2071-D34F-9B0B-8EFB07520099}"/>
              </a:ext>
            </a:extLst>
          </p:cNvPr>
          <p:cNvCxnSpPr>
            <a:cxnSpLocks/>
          </p:cNvCxnSpPr>
          <p:nvPr/>
        </p:nvCxnSpPr>
        <p:spPr>
          <a:xfrm>
            <a:off x="7089881" y="4407093"/>
            <a:ext cx="0" cy="1400274"/>
          </a:xfrm>
          <a:prstGeom prst="line">
            <a:avLst/>
          </a:prstGeom>
          <a:ln w="3175">
            <a:solidFill>
              <a:srgbClr val="545454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43054E2-0603-8B4F-B354-D702861D1F69}"/>
              </a:ext>
            </a:extLst>
          </p:cNvPr>
          <p:cNvCxnSpPr>
            <a:cxnSpLocks/>
          </p:cNvCxnSpPr>
          <p:nvPr/>
        </p:nvCxnSpPr>
        <p:spPr>
          <a:xfrm>
            <a:off x="6575290" y="4407093"/>
            <a:ext cx="0" cy="433521"/>
          </a:xfrm>
          <a:prstGeom prst="line">
            <a:avLst/>
          </a:prstGeom>
          <a:ln w="3175">
            <a:solidFill>
              <a:srgbClr val="545454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E436F2C-05B8-CB40-8CC0-E3C4464C6EE9}"/>
              </a:ext>
            </a:extLst>
          </p:cNvPr>
          <p:cNvCxnSpPr>
            <a:cxnSpLocks/>
          </p:cNvCxnSpPr>
          <p:nvPr/>
        </p:nvCxnSpPr>
        <p:spPr>
          <a:xfrm>
            <a:off x="8119063" y="4407093"/>
            <a:ext cx="0" cy="433521"/>
          </a:xfrm>
          <a:prstGeom prst="line">
            <a:avLst/>
          </a:prstGeom>
          <a:ln w="3175">
            <a:solidFill>
              <a:srgbClr val="545454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CBFF0FB-3572-9843-AA3D-B0D1E5A65493}"/>
              </a:ext>
            </a:extLst>
          </p:cNvPr>
          <p:cNvCxnSpPr>
            <a:cxnSpLocks/>
          </p:cNvCxnSpPr>
          <p:nvPr/>
        </p:nvCxnSpPr>
        <p:spPr>
          <a:xfrm>
            <a:off x="7604472" y="4407093"/>
            <a:ext cx="0" cy="433521"/>
          </a:xfrm>
          <a:prstGeom prst="line">
            <a:avLst/>
          </a:prstGeom>
          <a:ln w="3175">
            <a:solidFill>
              <a:srgbClr val="545454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7D8A194-4D06-984A-BBA6-73E5DE8EB96E}"/>
              </a:ext>
            </a:extLst>
          </p:cNvPr>
          <p:cNvSpPr txBox="1"/>
          <p:nvPr/>
        </p:nvSpPr>
        <p:spPr>
          <a:xfrm>
            <a:off x="6418641" y="5869684"/>
            <a:ext cx="312906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US" sz="105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E02098F-81D0-564D-9348-1A3FC5523D4B}"/>
              </a:ext>
            </a:extLst>
          </p:cNvPr>
          <p:cNvSpPr txBox="1"/>
          <p:nvPr/>
        </p:nvSpPr>
        <p:spPr>
          <a:xfrm>
            <a:off x="6933232" y="5869684"/>
            <a:ext cx="312906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US" sz="105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4DB6A97-E72F-B047-B949-882A07A3C115}"/>
              </a:ext>
            </a:extLst>
          </p:cNvPr>
          <p:cNvSpPr txBox="1"/>
          <p:nvPr/>
        </p:nvSpPr>
        <p:spPr>
          <a:xfrm>
            <a:off x="7962414" y="5869684"/>
            <a:ext cx="312906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US" sz="105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388213D-0129-744C-8E40-3402F32714E0}"/>
              </a:ext>
            </a:extLst>
          </p:cNvPr>
          <p:cNvSpPr txBox="1"/>
          <p:nvPr/>
        </p:nvSpPr>
        <p:spPr>
          <a:xfrm>
            <a:off x="7447823" y="5869684"/>
            <a:ext cx="312906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en-US" sz="105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609C503-25EB-AA4E-A93E-FD60AF8D49A4}"/>
              </a:ext>
            </a:extLst>
          </p:cNvPr>
          <p:cNvSpPr txBox="1"/>
          <p:nvPr/>
        </p:nvSpPr>
        <p:spPr>
          <a:xfrm rot="16200000">
            <a:off x="6614679" y="4977604"/>
            <a:ext cx="782586" cy="2296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Not mutated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E06E9CB-9A98-814E-8CBD-E063441CC97E}"/>
              </a:ext>
            </a:extLst>
          </p:cNvPr>
          <p:cNvSpPr txBox="1"/>
          <p:nvPr/>
        </p:nvSpPr>
        <p:spPr>
          <a:xfrm>
            <a:off x="5309138" y="2195686"/>
            <a:ext cx="1580882" cy="2296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Genome breakdown position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62D259-5E45-704E-9B46-CB712093E527}"/>
              </a:ext>
            </a:extLst>
          </p:cNvPr>
          <p:cNvGrpSpPr/>
          <p:nvPr/>
        </p:nvGrpSpPr>
        <p:grpSpPr>
          <a:xfrm>
            <a:off x="7420040" y="2270894"/>
            <a:ext cx="366747" cy="74644"/>
            <a:chOff x="6340289" y="1119673"/>
            <a:chExt cx="366747" cy="74644"/>
          </a:xfrm>
          <a:solidFill>
            <a:srgbClr val="545454"/>
          </a:solidFill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A59FB5-748B-F94F-BBCF-841E5953D199}"/>
                </a:ext>
              </a:extLst>
            </p:cNvPr>
            <p:cNvSpPr/>
            <p:nvPr/>
          </p:nvSpPr>
          <p:spPr>
            <a:xfrm flipH="1">
              <a:off x="6633588" y="1119673"/>
              <a:ext cx="73448" cy="74644"/>
            </a:xfrm>
            <a:custGeom>
              <a:avLst/>
              <a:gdLst>
                <a:gd name="connsiteX0" fmla="*/ 0 w 349897"/>
                <a:gd name="connsiteY0" fmla="*/ 0 h 424543"/>
                <a:gd name="connsiteX1" fmla="*/ 349897 w 349897"/>
                <a:gd name="connsiteY1" fmla="*/ 219269 h 424543"/>
                <a:gd name="connsiteX2" fmla="*/ 9330 w 349897"/>
                <a:gd name="connsiteY2" fmla="*/ 424543 h 424543"/>
                <a:gd name="connsiteX0" fmla="*/ 1505 w 351402"/>
                <a:gd name="connsiteY0" fmla="*/ 0 h 398058"/>
                <a:gd name="connsiteX1" fmla="*/ 351402 w 351402"/>
                <a:gd name="connsiteY1" fmla="*/ 219269 h 398058"/>
                <a:gd name="connsiteX2" fmla="*/ 0 w 351402"/>
                <a:gd name="connsiteY2" fmla="*/ 398058 h 398058"/>
                <a:gd name="connsiteX0" fmla="*/ 1505 w 351402"/>
                <a:gd name="connsiteY0" fmla="*/ 0 h 357127"/>
                <a:gd name="connsiteX1" fmla="*/ 351402 w 351402"/>
                <a:gd name="connsiteY1" fmla="*/ 178338 h 357127"/>
                <a:gd name="connsiteX2" fmla="*/ 0 w 351402"/>
                <a:gd name="connsiteY2" fmla="*/ 357127 h 35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02" h="357127">
                  <a:moveTo>
                    <a:pt x="1505" y="0"/>
                  </a:moveTo>
                  <a:lnTo>
                    <a:pt x="351402" y="178338"/>
                  </a:lnTo>
                  <a:lnTo>
                    <a:pt x="0" y="357127"/>
                  </a:ln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650BCEC-1BAE-6F4E-A206-CF0625E3FB15}"/>
                </a:ext>
              </a:extLst>
            </p:cNvPr>
            <p:cNvSpPr/>
            <p:nvPr/>
          </p:nvSpPr>
          <p:spPr>
            <a:xfrm>
              <a:off x="6340289" y="1119673"/>
              <a:ext cx="73448" cy="74644"/>
            </a:xfrm>
            <a:custGeom>
              <a:avLst/>
              <a:gdLst>
                <a:gd name="connsiteX0" fmla="*/ 0 w 349897"/>
                <a:gd name="connsiteY0" fmla="*/ 0 h 424543"/>
                <a:gd name="connsiteX1" fmla="*/ 349897 w 349897"/>
                <a:gd name="connsiteY1" fmla="*/ 219269 h 424543"/>
                <a:gd name="connsiteX2" fmla="*/ 9330 w 349897"/>
                <a:gd name="connsiteY2" fmla="*/ 424543 h 424543"/>
                <a:gd name="connsiteX0" fmla="*/ 1505 w 351402"/>
                <a:gd name="connsiteY0" fmla="*/ 0 h 398058"/>
                <a:gd name="connsiteX1" fmla="*/ 351402 w 351402"/>
                <a:gd name="connsiteY1" fmla="*/ 219269 h 398058"/>
                <a:gd name="connsiteX2" fmla="*/ 0 w 351402"/>
                <a:gd name="connsiteY2" fmla="*/ 398058 h 398058"/>
                <a:gd name="connsiteX0" fmla="*/ 1505 w 351402"/>
                <a:gd name="connsiteY0" fmla="*/ 0 h 357127"/>
                <a:gd name="connsiteX1" fmla="*/ 351402 w 351402"/>
                <a:gd name="connsiteY1" fmla="*/ 178338 h 357127"/>
                <a:gd name="connsiteX2" fmla="*/ 0 w 351402"/>
                <a:gd name="connsiteY2" fmla="*/ 357127 h 35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02" h="357127">
                  <a:moveTo>
                    <a:pt x="1505" y="0"/>
                  </a:moveTo>
                  <a:lnTo>
                    <a:pt x="351402" y="178338"/>
                  </a:lnTo>
                  <a:lnTo>
                    <a:pt x="0" y="357127"/>
                  </a:ln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F0EAA30-948D-DE40-9B4D-F33471BF559D}"/>
              </a:ext>
            </a:extLst>
          </p:cNvPr>
          <p:cNvGrpSpPr/>
          <p:nvPr/>
        </p:nvGrpSpPr>
        <p:grpSpPr>
          <a:xfrm>
            <a:off x="6869708" y="2270894"/>
            <a:ext cx="431303" cy="74644"/>
            <a:chOff x="6310657" y="1119673"/>
            <a:chExt cx="431303" cy="74644"/>
          </a:xfrm>
          <a:solidFill>
            <a:srgbClr val="545454"/>
          </a:solidFill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CCEFF4F-7731-C04D-89F6-DA6B6A4D34FF}"/>
                </a:ext>
              </a:extLst>
            </p:cNvPr>
            <p:cNvSpPr/>
            <p:nvPr/>
          </p:nvSpPr>
          <p:spPr>
            <a:xfrm flipH="1">
              <a:off x="6668512" y="1119673"/>
              <a:ext cx="73448" cy="74644"/>
            </a:xfrm>
            <a:custGeom>
              <a:avLst/>
              <a:gdLst>
                <a:gd name="connsiteX0" fmla="*/ 0 w 349897"/>
                <a:gd name="connsiteY0" fmla="*/ 0 h 424543"/>
                <a:gd name="connsiteX1" fmla="*/ 349897 w 349897"/>
                <a:gd name="connsiteY1" fmla="*/ 219269 h 424543"/>
                <a:gd name="connsiteX2" fmla="*/ 9330 w 349897"/>
                <a:gd name="connsiteY2" fmla="*/ 424543 h 424543"/>
                <a:gd name="connsiteX0" fmla="*/ 1505 w 351402"/>
                <a:gd name="connsiteY0" fmla="*/ 0 h 398058"/>
                <a:gd name="connsiteX1" fmla="*/ 351402 w 351402"/>
                <a:gd name="connsiteY1" fmla="*/ 219269 h 398058"/>
                <a:gd name="connsiteX2" fmla="*/ 0 w 351402"/>
                <a:gd name="connsiteY2" fmla="*/ 398058 h 398058"/>
                <a:gd name="connsiteX0" fmla="*/ 1505 w 351402"/>
                <a:gd name="connsiteY0" fmla="*/ 0 h 357127"/>
                <a:gd name="connsiteX1" fmla="*/ 351402 w 351402"/>
                <a:gd name="connsiteY1" fmla="*/ 178338 h 357127"/>
                <a:gd name="connsiteX2" fmla="*/ 0 w 351402"/>
                <a:gd name="connsiteY2" fmla="*/ 357127 h 35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02" h="357127">
                  <a:moveTo>
                    <a:pt x="1505" y="0"/>
                  </a:moveTo>
                  <a:lnTo>
                    <a:pt x="351402" y="178338"/>
                  </a:lnTo>
                  <a:lnTo>
                    <a:pt x="0" y="357127"/>
                  </a:ln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7773910-CC47-2A4A-83BB-2126856A5CC5}"/>
                </a:ext>
              </a:extLst>
            </p:cNvPr>
            <p:cNvSpPr/>
            <p:nvPr/>
          </p:nvSpPr>
          <p:spPr>
            <a:xfrm>
              <a:off x="6310657" y="1119673"/>
              <a:ext cx="73448" cy="74644"/>
            </a:xfrm>
            <a:custGeom>
              <a:avLst/>
              <a:gdLst>
                <a:gd name="connsiteX0" fmla="*/ 0 w 349897"/>
                <a:gd name="connsiteY0" fmla="*/ 0 h 424543"/>
                <a:gd name="connsiteX1" fmla="*/ 349897 w 349897"/>
                <a:gd name="connsiteY1" fmla="*/ 219269 h 424543"/>
                <a:gd name="connsiteX2" fmla="*/ 9330 w 349897"/>
                <a:gd name="connsiteY2" fmla="*/ 424543 h 424543"/>
                <a:gd name="connsiteX0" fmla="*/ 1505 w 351402"/>
                <a:gd name="connsiteY0" fmla="*/ 0 h 398058"/>
                <a:gd name="connsiteX1" fmla="*/ 351402 w 351402"/>
                <a:gd name="connsiteY1" fmla="*/ 219269 h 398058"/>
                <a:gd name="connsiteX2" fmla="*/ 0 w 351402"/>
                <a:gd name="connsiteY2" fmla="*/ 398058 h 398058"/>
                <a:gd name="connsiteX0" fmla="*/ 1505 w 351402"/>
                <a:gd name="connsiteY0" fmla="*/ 0 h 357127"/>
                <a:gd name="connsiteX1" fmla="*/ 351402 w 351402"/>
                <a:gd name="connsiteY1" fmla="*/ 178338 h 357127"/>
                <a:gd name="connsiteX2" fmla="*/ 0 w 351402"/>
                <a:gd name="connsiteY2" fmla="*/ 357127 h 35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402" h="357127">
                  <a:moveTo>
                    <a:pt x="1505" y="0"/>
                  </a:moveTo>
                  <a:lnTo>
                    <a:pt x="351402" y="178338"/>
                  </a:lnTo>
                  <a:lnTo>
                    <a:pt x="0" y="357127"/>
                  </a:ln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C1458662-1671-A842-B393-17FA7F443E70}"/>
              </a:ext>
            </a:extLst>
          </p:cNvPr>
          <p:cNvSpPr/>
          <p:nvPr/>
        </p:nvSpPr>
        <p:spPr>
          <a:xfrm>
            <a:off x="5312114" y="2976172"/>
            <a:ext cx="882068" cy="259675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none" tIns="0" bIns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F6D26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Crossover</a:t>
            </a:r>
            <a:endParaRPr lang="en-US" sz="1200" b="1" dirty="0">
              <a:solidFill>
                <a:srgbClr val="F6D26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3BB70AAC-0B97-2342-AEBE-5025BDFE1FB8}"/>
              </a:ext>
            </a:extLst>
          </p:cNvPr>
          <p:cNvSpPr/>
          <p:nvPr/>
        </p:nvSpPr>
        <p:spPr>
          <a:xfrm>
            <a:off x="5408151" y="4486248"/>
            <a:ext cx="786031" cy="259675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none" tIns="0" bIns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F6D26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Mutation</a:t>
            </a:r>
            <a:endParaRPr lang="en-US" sz="1200" b="1" dirty="0">
              <a:solidFill>
                <a:srgbClr val="F6D26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199D49-196B-EF45-A05E-2D3B169F3582}"/>
              </a:ext>
            </a:extLst>
          </p:cNvPr>
          <p:cNvSpPr/>
          <p:nvPr/>
        </p:nvSpPr>
        <p:spPr>
          <a:xfrm>
            <a:off x="5501466" y="1463040"/>
            <a:ext cx="692716" cy="259675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none" tIns="0" bIns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Parents</a:t>
            </a:r>
            <a:endParaRPr lang="en-US" sz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44919816-B819-0B45-B57B-B66ACF27D03D}"/>
              </a:ext>
            </a:extLst>
          </p:cNvPr>
          <p:cNvSpPr/>
          <p:nvPr/>
        </p:nvSpPr>
        <p:spPr>
          <a:xfrm>
            <a:off x="5463896" y="5866805"/>
            <a:ext cx="730286" cy="259675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none" tIns="0" bIns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Children</a:t>
            </a:r>
            <a:endParaRPr lang="en-US" sz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B9BFD-8B55-A042-84B1-4E2CB3C239C0}"/>
              </a:ext>
            </a:extLst>
          </p:cNvPr>
          <p:cNvSpPr txBox="1"/>
          <p:nvPr/>
        </p:nvSpPr>
        <p:spPr>
          <a:xfrm>
            <a:off x="731520" y="3570328"/>
            <a:ext cx="3517195" cy="2690432"/>
          </a:xfrm>
          <a:prstGeom prst="roundRect">
            <a:avLst>
              <a:gd name="adj" fmla="val 4421"/>
            </a:avLst>
          </a:prstGeom>
          <a:solidFill>
            <a:srgbClr val="E5E5E5"/>
          </a:solidFill>
        </p:spPr>
        <p:txBody>
          <a:bodyPr wrap="none" tIns="0" bIns="0" rtlCol="0">
            <a:noAutofit/>
          </a:bodyPr>
          <a:lstStyle/>
          <a:p>
            <a:r>
              <a:rPr lang="en-US" sz="1400" dirty="0">
                <a:solidFill>
                  <a:srgbClr val="54545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Repeat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C6729C-9FE6-4241-8907-47B5591A5362}"/>
              </a:ext>
            </a:extLst>
          </p:cNvPr>
          <p:cNvCxnSpPr>
            <a:cxnSpLocks/>
          </p:cNvCxnSpPr>
          <p:nvPr/>
        </p:nvCxnSpPr>
        <p:spPr>
          <a:xfrm>
            <a:off x="1097280" y="2560320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D03F73-6BB6-734E-A15C-F9D2641ADECB}"/>
              </a:ext>
            </a:extLst>
          </p:cNvPr>
          <p:cNvCxnSpPr>
            <a:cxnSpLocks/>
          </p:cNvCxnSpPr>
          <p:nvPr/>
        </p:nvCxnSpPr>
        <p:spPr>
          <a:xfrm>
            <a:off x="1097280" y="2979780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C48826-995C-B44D-8603-B76A57DD08AC}"/>
              </a:ext>
            </a:extLst>
          </p:cNvPr>
          <p:cNvCxnSpPr>
            <a:cxnSpLocks/>
          </p:cNvCxnSpPr>
          <p:nvPr/>
        </p:nvCxnSpPr>
        <p:spPr>
          <a:xfrm>
            <a:off x="1097280" y="3399240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65A91F-C338-3546-A760-1803CD5C08A8}"/>
              </a:ext>
            </a:extLst>
          </p:cNvPr>
          <p:cNvCxnSpPr>
            <a:cxnSpLocks/>
          </p:cNvCxnSpPr>
          <p:nvPr/>
        </p:nvCxnSpPr>
        <p:spPr>
          <a:xfrm>
            <a:off x="1318424" y="4111848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6F5312-C30E-A84D-819A-0C293A3B53B7}"/>
              </a:ext>
            </a:extLst>
          </p:cNvPr>
          <p:cNvCxnSpPr>
            <a:cxnSpLocks/>
          </p:cNvCxnSpPr>
          <p:nvPr/>
        </p:nvCxnSpPr>
        <p:spPr>
          <a:xfrm>
            <a:off x="1318424" y="4916520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178E11-3677-9142-A495-939530B076B0}"/>
              </a:ext>
            </a:extLst>
          </p:cNvPr>
          <p:cNvCxnSpPr>
            <a:cxnSpLocks/>
          </p:cNvCxnSpPr>
          <p:nvPr/>
        </p:nvCxnSpPr>
        <p:spPr>
          <a:xfrm>
            <a:off x="1318424" y="5721192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7CD9482-A757-6248-8061-69F31243339E}"/>
              </a:ext>
            </a:extLst>
          </p:cNvPr>
          <p:cNvCxnSpPr>
            <a:cxnSpLocks/>
          </p:cNvCxnSpPr>
          <p:nvPr/>
        </p:nvCxnSpPr>
        <p:spPr>
          <a:xfrm>
            <a:off x="1318424" y="4514184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D5D100C-1221-AB4D-9F38-5D6A88483025}"/>
              </a:ext>
            </a:extLst>
          </p:cNvPr>
          <p:cNvCxnSpPr>
            <a:cxnSpLocks/>
          </p:cNvCxnSpPr>
          <p:nvPr/>
        </p:nvCxnSpPr>
        <p:spPr>
          <a:xfrm>
            <a:off x="1318424" y="5318856"/>
            <a:ext cx="0" cy="176688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 147">
            <a:extLst>
              <a:ext uri="{FF2B5EF4-FFF2-40B4-BE49-F238E27FC236}">
                <a16:creationId xmlns:a16="http://schemas.microsoft.com/office/drawing/2014/main" id="{9F0A234A-F607-6045-82E0-B3F77F075B56}"/>
              </a:ext>
            </a:extLst>
          </p:cNvPr>
          <p:cNvSpPr/>
          <p:nvPr/>
        </p:nvSpPr>
        <p:spPr>
          <a:xfrm>
            <a:off x="3427070" y="1592877"/>
            <a:ext cx="2045398" cy="2814216"/>
          </a:xfrm>
          <a:custGeom>
            <a:avLst/>
            <a:gdLst>
              <a:gd name="connsiteX0" fmla="*/ 0 w 1323191"/>
              <a:gd name="connsiteY0" fmla="*/ 2571078 h 2571078"/>
              <a:gd name="connsiteX1" fmla="*/ 1323191 w 1323191"/>
              <a:gd name="connsiteY1" fmla="*/ 0 h 2571078"/>
              <a:gd name="connsiteX0" fmla="*/ 0 w 1323191"/>
              <a:gd name="connsiteY0" fmla="*/ 2571078 h 2571091"/>
              <a:gd name="connsiteX1" fmla="*/ 1323191 w 1323191"/>
              <a:gd name="connsiteY1" fmla="*/ 0 h 2571091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78"/>
              <a:gd name="connsiteX1" fmla="*/ 1323191 w 1323191"/>
              <a:gd name="connsiteY1" fmla="*/ 0 h 25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191" h="2571078">
                <a:moveTo>
                  <a:pt x="0" y="2571078"/>
                </a:moveTo>
                <a:cubicBezTo>
                  <a:pt x="640977" y="2566595"/>
                  <a:pt x="410583" y="1794"/>
                  <a:pt x="1323191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32B4C2A0-5C61-DF44-8B1A-8D77DC9697A3}"/>
              </a:ext>
            </a:extLst>
          </p:cNvPr>
          <p:cNvSpPr/>
          <p:nvPr/>
        </p:nvSpPr>
        <p:spPr>
          <a:xfrm>
            <a:off x="3423856" y="3106008"/>
            <a:ext cx="1880804" cy="1717471"/>
          </a:xfrm>
          <a:custGeom>
            <a:avLst/>
            <a:gdLst>
              <a:gd name="connsiteX0" fmla="*/ 0 w 1323191"/>
              <a:gd name="connsiteY0" fmla="*/ 2571078 h 2571078"/>
              <a:gd name="connsiteX1" fmla="*/ 1323191 w 1323191"/>
              <a:gd name="connsiteY1" fmla="*/ 0 h 2571078"/>
              <a:gd name="connsiteX0" fmla="*/ 0 w 1323191"/>
              <a:gd name="connsiteY0" fmla="*/ 2571078 h 2571091"/>
              <a:gd name="connsiteX1" fmla="*/ 1323191 w 1323191"/>
              <a:gd name="connsiteY1" fmla="*/ 0 h 2571091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78"/>
              <a:gd name="connsiteX1" fmla="*/ 1323191 w 1323191"/>
              <a:gd name="connsiteY1" fmla="*/ 0 h 25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191" h="2571078">
                <a:moveTo>
                  <a:pt x="0" y="2571078"/>
                </a:moveTo>
                <a:cubicBezTo>
                  <a:pt x="640977" y="2566595"/>
                  <a:pt x="410583" y="1794"/>
                  <a:pt x="1323191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45767038-67F9-2842-AE6D-6BB0E506FF57}"/>
              </a:ext>
            </a:extLst>
          </p:cNvPr>
          <p:cNvSpPr/>
          <p:nvPr/>
        </p:nvSpPr>
        <p:spPr>
          <a:xfrm>
            <a:off x="3428990" y="4616086"/>
            <a:ext cx="1939103" cy="609730"/>
          </a:xfrm>
          <a:custGeom>
            <a:avLst/>
            <a:gdLst>
              <a:gd name="connsiteX0" fmla="*/ 0 w 1323191"/>
              <a:gd name="connsiteY0" fmla="*/ 2571078 h 2571078"/>
              <a:gd name="connsiteX1" fmla="*/ 1323191 w 1323191"/>
              <a:gd name="connsiteY1" fmla="*/ 0 h 2571078"/>
              <a:gd name="connsiteX0" fmla="*/ 0 w 1323191"/>
              <a:gd name="connsiteY0" fmla="*/ 2571078 h 2571091"/>
              <a:gd name="connsiteX1" fmla="*/ 1323191 w 1323191"/>
              <a:gd name="connsiteY1" fmla="*/ 0 h 2571091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78"/>
              <a:gd name="connsiteX1" fmla="*/ 1323191 w 1323191"/>
              <a:gd name="connsiteY1" fmla="*/ 0 h 25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191" h="2571078">
                <a:moveTo>
                  <a:pt x="0" y="2571078"/>
                </a:moveTo>
                <a:cubicBezTo>
                  <a:pt x="640977" y="2566595"/>
                  <a:pt x="410583" y="1794"/>
                  <a:pt x="1323191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265E0099-6505-A041-90A1-FA2E0AC69E3F}"/>
              </a:ext>
            </a:extLst>
          </p:cNvPr>
          <p:cNvSpPr/>
          <p:nvPr/>
        </p:nvSpPr>
        <p:spPr>
          <a:xfrm flipV="1">
            <a:off x="3428990" y="5615492"/>
            <a:ext cx="2002820" cy="380830"/>
          </a:xfrm>
          <a:custGeom>
            <a:avLst/>
            <a:gdLst>
              <a:gd name="connsiteX0" fmla="*/ 0 w 1323191"/>
              <a:gd name="connsiteY0" fmla="*/ 2571078 h 2571078"/>
              <a:gd name="connsiteX1" fmla="*/ 1323191 w 1323191"/>
              <a:gd name="connsiteY1" fmla="*/ 0 h 2571078"/>
              <a:gd name="connsiteX0" fmla="*/ 0 w 1323191"/>
              <a:gd name="connsiteY0" fmla="*/ 2571078 h 2571091"/>
              <a:gd name="connsiteX1" fmla="*/ 1323191 w 1323191"/>
              <a:gd name="connsiteY1" fmla="*/ 0 h 2571091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89"/>
              <a:gd name="connsiteX1" fmla="*/ 1323191 w 1323191"/>
              <a:gd name="connsiteY1" fmla="*/ 0 h 2571089"/>
              <a:gd name="connsiteX0" fmla="*/ 0 w 1323191"/>
              <a:gd name="connsiteY0" fmla="*/ 2571078 h 2571078"/>
              <a:gd name="connsiteX1" fmla="*/ 1323191 w 1323191"/>
              <a:gd name="connsiteY1" fmla="*/ 0 h 257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191" h="2571078">
                <a:moveTo>
                  <a:pt x="0" y="2571078"/>
                </a:moveTo>
                <a:cubicBezTo>
                  <a:pt x="640977" y="2566595"/>
                  <a:pt x="410583" y="1794"/>
                  <a:pt x="1323191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miter lim="800000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8E519E8F-94B4-BE49-91B7-2D3B78C155F0}"/>
              </a:ext>
            </a:extLst>
          </p:cNvPr>
          <p:cNvSpPr/>
          <p:nvPr/>
        </p:nvSpPr>
        <p:spPr>
          <a:xfrm>
            <a:off x="1015629" y="3880910"/>
            <a:ext cx="2413361" cy="279610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Selection</a:t>
            </a:r>
            <a:endParaRPr lang="en-US" sz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32073B54-9DDA-DA40-B503-200CBA452A7F}"/>
              </a:ext>
            </a:extLst>
          </p:cNvPr>
          <p:cNvSpPr/>
          <p:nvPr/>
        </p:nvSpPr>
        <p:spPr>
          <a:xfrm>
            <a:off x="1015629" y="4685582"/>
            <a:ext cx="2413362" cy="279610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b="1" dirty="0">
                <a:solidFill>
                  <a:srgbClr val="F6D26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Crossover</a:t>
            </a:r>
            <a:endParaRPr lang="en-US" sz="1200" b="1" dirty="0">
              <a:solidFill>
                <a:srgbClr val="F6D26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6D2727E0-E570-F544-9577-CA3C21D6B7E2}"/>
              </a:ext>
            </a:extLst>
          </p:cNvPr>
          <p:cNvSpPr/>
          <p:nvPr/>
        </p:nvSpPr>
        <p:spPr>
          <a:xfrm>
            <a:off x="1015629" y="5087918"/>
            <a:ext cx="2413361" cy="279610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b="1" dirty="0">
                <a:solidFill>
                  <a:srgbClr val="F6D26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Mutation</a:t>
            </a:r>
            <a:endParaRPr lang="en-US" sz="1200" b="1" dirty="0">
              <a:solidFill>
                <a:srgbClr val="F6D26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2D689AC5-80DE-714C-A770-727B65395C9C}"/>
              </a:ext>
            </a:extLst>
          </p:cNvPr>
          <p:cNvSpPr/>
          <p:nvPr/>
        </p:nvSpPr>
        <p:spPr>
          <a:xfrm>
            <a:off x="1015629" y="5892590"/>
            <a:ext cx="2413361" cy="279610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Fitness function (evaluation)</a:t>
            </a:r>
            <a:endParaRPr lang="en-US" sz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73466FF0-1665-3E4E-9C42-50AD5B655397}"/>
              </a:ext>
            </a:extLst>
          </p:cNvPr>
          <p:cNvSpPr/>
          <p:nvPr/>
        </p:nvSpPr>
        <p:spPr>
          <a:xfrm>
            <a:off x="1015629" y="4283246"/>
            <a:ext cx="2413362" cy="279610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Parents</a:t>
            </a:r>
            <a:endParaRPr lang="en-US" sz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DDDF08A7-4046-134C-9537-86F3C3698D60}"/>
              </a:ext>
            </a:extLst>
          </p:cNvPr>
          <p:cNvSpPr/>
          <p:nvPr/>
        </p:nvSpPr>
        <p:spPr>
          <a:xfrm>
            <a:off x="1015629" y="5490254"/>
            <a:ext cx="2413361" cy="279610"/>
          </a:xfrm>
          <a:prstGeom prst="roundRect">
            <a:avLst>
              <a:gd name="adj" fmla="val 50000"/>
            </a:avLst>
          </a:prstGeom>
          <a:solidFill>
            <a:srgbClr val="808080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Children</a:t>
            </a:r>
            <a:endParaRPr lang="en-US" sz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FB06C836-BD66-CF4F-82CC-8CF2F41CD41E}"/>
              </a:ext>
            </a:extLst>
          </p:cNvPr>
          <p:cNvSpPr/>
          <p:nvPr/>
        </p:nvSpPr>
        <p:spPr>
          <a:xfrm>
            <a:off x="822960" y="2731407"/>
            <a:ext cx="2414950" cy="279610"/>
          </a:xfrm>
          <a:prstGeom prst="roundRect">
            <a:avLst>
              <a:gd name="adj" fmla="val 50000"/>
            </a:avLst>
          </a:prstGeom>
          <a:solidFill>
            <a:srgbClr val="F6D26F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Generate Initial population</a:t>
            </a:r>
            <a:endParaRPr lang="en-US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491D1888-FAFC-6040-98D0-AA5762B9A1EF}"/>
              </a:ext>
            </a:extLst>
          </p:cNvPr>
          <p:cNvSpPr/>
          <p:nvPr/>
        </p:nvSpPr>
        <p:spPr>
          <a:xfrm>
            <a:off x="822960" y="3150867"/>
            <a:ext cx="2414950" cy="279610"/>
          </a:xfrm>
          <a:prstGeom prst="roundRect">
            <a:avLst>
              <a:gd name="adj" fmla="val 50000"/>
            </a:avLst>
          </a:prstGeom>
          <a:solidFill>
            <a:srgbClr val="F6D26F"/>
          </a:solidFill>
        </p:spPr>
        <p:txBody>
          <a:bodyPr wrap="square" tIns="0" bIns="0" anchor="ctr">
            <a:noAutofit/>
          </a:bodyPr>
          <a:lstStyle/>
          <a:p>
            <a:r>
              <a:rPr lang="en-US" altLang="ko-KR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Fitness function (evaluation)</a:t>
            </a:r>
            <a:endParaRPr lang="en-US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9572A41-8A3B-204E-99B3-F4159659CA80}"/>
              </a:ext>
            </a:extLst>
          </p:cNvPr>
          <p:cNvSpPr txBox="1"/>
          <p:nvPr/>
        </p:nvSpPr>
        <p:spPr>
          <a:xfrm>
            <a:off x="731520" y="2334618"/>
            <a:ext cx="613725" cy="256939"/>
          </a:xfrm>
          <a:prstGeom prst="roundRect">
            <a:avLst>
              <a:gd name="adj" fmla="val 50000"/>
            </a:avLst>
          </a:prstGeom>
          <a:solidFill>
            <a:srgbClr val="E5E5E5"/>
          </a:solidFill>
        </p:spPr>
        <p:txBody>
          <a:bodyPr wrap="none" tIns="0" bIns="0" rtlCol="0" anchor="ctr">
            <a:noAutofit/>
          </a:bodyPr>
          <a:lstStyle/>
          <a:p>
            <a:r>
              <a:rPr lang="en-US" sz="1400" dirty="0">
                <a:solidFill>
                  <a:srgbClr val="54545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22860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5A9A-1D08-054B-927A-D626CA55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 TOOLKIT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4B2B-7D0E-8745-AE0A-EC34CC95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B953CD-AE23-B947-961D-D0C958677A1C}"/>
              </a:ext>
            </a:extLst>
          </p:cNvPr>
          <p:cNvGrpSpPr/>
          <p:nvPr/>
        </p:nvGrpSpPr>
        <p:grpSpPr>
          <a:xfrm>
            <a:off x="2689860" y="2552054"/>
            <a:ext cx="2330999" cy="3739815"/>
            <a:chOff x="6821126" y="2552054"/>
            <a:chExt cx="2330999" cy="37398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885106-50D5-3F4D-ABCC-BCBC109A939C}"/>
                </a:ext>
              </a:extLst>
            </p:cNvPr>
            <p:cNvGrpSpPr/>
            <p:nvPr/>
          </p:nvGrpSpPr>
          <p:grpSpPr>
            <a:xfrm>
              <a:off x="6821126" y="2552054"/>
              <a:ext cx="2330999" cy="3739815"/>
              <a:chOff x="6821126" y="2552054"/>
              <a:chExt cx="2330999" cy="373981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F3F51F3-0683-9748-B97A-64AE99A92100}"/>
                  </a:ext>
                </a:extLst>
              </p:cNvPr>
              <p:cNvGrpSpPr/>
              <p:nvPr/>
            </p:nvGrpSpPr>
            <p:grpSpPr>
              <a:xfrm>
                <a:off x="6821126" y="2552054"/>
                <a:ext cx="2330999" cy="3739815"/>
                <a:chOff x="6821126" y="2552054"/>
                <a:chExt cx="2330999" cy="3739815"/>
              </a:xfrm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66C0CF5C-402C-8644-8D18-B6C9701906CF}"/>
                    </a:ext>
                  </a:extLst>
                </p:cNvPr>
                <p:cNvGrpSpPr/>
                <p:nvPr/>
              </p:nvGrpSpPr>
              <p:grpSpPr>
                <a:xfrm>
                  <a:off x="7151464" y="2643976"/>
                  <a:ext cx="1845751" cy="3222254"/>
                  <a:chOff x="7151464" y="3237747"/>
                  <a:chExt cx="1845751" cy="3222254"/>
                </a:xfrm>
              </p:grpSpPr>
              <p:pic>
                <p:nvPicPr>
                  <p:cNvPr id="356" name="Picture 355">
                    <a:extLst>
                      <a:ext uri="{FF2B5EF4-FFF2-40B4-BE49-F238E27FC236}">
                        <a16:creationId xmlns:a16="http://schemas.microsoft.com/office/drawing/2014/main" id="{D9C89367-6F0C-C84C-AEA3-8CE0A9E676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6021" t="2381" r="52358" b="7216"/>
                  <a:stretch/>
                </p:blipFill>
                <p:spPr>
                  <a:xfrm>
                    <a:off x="7151464" y="3237747"/>
                    <a:ext cx="1845751" cy="3222254"/>
                  </a:xfrm>
                  <a:prstGeom prst="rect">
                    <a:avLst/>
                  </a:prstGeom>
                </p:spPr>
              </p:pic>
              <p:cxnSp>
                <p:nvCxnSpPr>
                  <p:cNvPr id="357" name="Straight Connector 356">
                    <a:extLst>
                      <a:ext uri="{FF2B5EF4-FFF2-40B4-BE49-F238E27FC236}">
                        <a16:creationId xmlns:a16="http://schemas.microsoft.com/office/drawing/2014/main" id="{3F243187-049E-8043-B66E-78D94DA6ECB9}"/>
                      </a:ext>
                    </a:extLst>
                  </p:cNvPr>
                  <p:cNvCxnSpPr/>
                  <p:nvPr/>
                </p:nvCxnSpPr>
                <p:spPr>
                  <a:xfrm>
                    <a:off x="7174842" y="5171741"/>
                    <a:ext cx="1798995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EF1CE43-7A98-7D42-9FBC-2859D4872B03}"/>
                    </a:ext>
                  </a:extLst>
                </p:cNvPr>
                <p:cNvGrpSpPr/>
                <p:nvPr/>
              </p:nvGrpSpPr>
              <p:grpSpPr>
                <a:xfrm>
                  <a:off x="6821126" y="2552054"/>
                  <a:ext cx="2330999" cy="3739815"/>
                  <a:chOff x="3960590" y="3145825"/>
                  <a:chExt cx="2330999" cy="3739815"/>
                </a:xfrm>
              </p:grpSpPr>
              <p:sp>
                <p:nvSpPr>
                  <p:cNvPr id="363" name="TextBox 362">
                    <a:extLst>
                      <a:ext uri="{FF2B5EF4-FFF2-40B4-BE49-F238E27FC236}">
                        <a16:creationId xmlns:a16="http://schemas.microsoft.com/office/drawing/2014/main" id="{2231109F-B66E-2F4D-B1DE-15F8114B00AD}"/>
                      </a:ext>
                    </a:extLst>
                  </p:cNvPr>
                  <p:cNvSpPr txBox="1"/>
                  <p:nvPr/>
                </p:nvSpPr>
                <p:spPr>
                  <a:xfrm>
                    <a:off x="4771802" y="6649421"/>
                    <a:ext cx="755335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Generation</a:t>
                    </a:r>
                  </a:p>
                </p:txBody>
              </p:sp>
              <p:sp>
                <p:nvSpPr>
                  <p:cNvPr id="364" name="TextBox 363">
                    <a:extLst>
                      <a:ext uri="{FF2B5EF4-FFF2-40B4-BE49-F238E27FC236}">
                        <a16:creationId xmlns:a16="http://schemas.microsoft.com/office/drawing/2014/main" id="{964256BF-0E33-1049-A917-B8C7B007032D}"/>
                      </a:ext>
                    </a:extLst>
                  </p:cNvPr>
                  <p:cNvSpPr txBox="1"/>
                  <p:nvPr/>
                </p:nvSpPr>
                <p:spPr>
                  <a:xfrm>
                    <a:off x="4178014" y="6466541"/>
                    <a:ext cx="24878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65" name="TextBox 364">
                    <a:extLst>
                      <a:ext uri="{FF2B5EF4-FFF2-40B4-BE49-F238E27FC236}">
                        <a16:creationId xmlns:a16="http://schemas.microsoft.com/office/drawing/2014/main" id="{18D54864-A27F-9941-A766-7D64A0BF303A}"/>
                      </a:ext>
                    </a:extLst>
                  </p:cNvPr>
                  <p:cNvSpPr txBox="1"/>
                  <p:nvPr/>
                </p:nvSpPr>
                <p:spPr>
                  <a:xfrm>
                    <a:off x="5050725" y="6466541"/>
                    <a:ext cx="31290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93638C59-79D5-EB4A-9B9D-08956FD0D042}"/>
                      </a:ext>
                    </a:extLst>
                  </p:cNvPr>
                  <p:cNvSpPr txBox="1"/>
                  <p:nvPr/>
                </p:nvSpPr>
                <p:spPr>
                  <a:xfrm>
                    <a:off x="5914563" y="6466541"/>
                    <a:ext cx="37702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100</a:t>
                    </a:r>
                  </a:p>
                </p:txBody>
              </p:sp>
              <p:sp>
                <p:nvSpPr>
                  <p:cNvPr id="367" name="TextBox 366">
                    <a:extLst>
                      <a:ext uri="{FF2B5EF4-FFF2-40B4-BE49-F238E27FC236}">
                        <a16:creationId xmlns:a16="http://schemas.microsoft.com/office/drawing/2014/main" id="{9801464F-0112-C349-8E3D-68E8A1AC720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361196" y="4705545"/>
                    <a:ext cx="1435008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10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Bandgap, predicted (eV)</a:t>
                    </a:r>
                  </a:p>
                </p:txBody>
              </p:sp>
              <p:sp>
                <p:nvSpPr>
                  <p:cNvPr id="368" name="TextBox 367">
                    <a:extLst>
                      <a:ext uri="{FF2B5EF4-FFF2-40B4-BE49-F238E27FC236}">
                        <a16:creationId xmlns:a16="http://schemas.microsoft.com/office/drawing/2014/main" id="{E7B4D519-CCE5-CA45-B23E-58E0BBBF746B}"/>
                      </a:ext>
                    </a:extLst>
                  </p:cNvPr>
                  <p:cNvSpPr txBox="1"/>
                  <p:nvPr/>
                </p:nvSpPr>
                <p:spPr>
                  <a:xfrm>
                    <a:off x="4104432" y="5710958"/>
                    <a:ext cx="24878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369" name="TextBox 368">
                    <a:extLst>
                      <a:ext uri="{FF2B5EF4-FFF2-40B4-BE49-F238E27FC236}">
                        <a16:creationId xmlns:a16="http://schemas.microsoft.com/office/drawing/2014/main" id="{3B7849CB-129F-344E-982A-E595EF9A496D}"/>
                      </a:ext>
                    </a:extLst>
                  </p:cNvPr>
                  <p:cNvSpPr txBox="1"/>
                  <p:nvPr/>
                </p:nvSpPr>
                <p:spPr>
                  <a:xfrm>
                    <a:off x="4104432" y="5069674"/>
                    <a:ext cx="24878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370" name="TextBox 369">
                    <a:extLst>
                      <a:ext uri="{FF2B5EF4-FFF2-40B4-BE49-F238E27FC236}">
                        <a16:creationId xmlns:a16="http://schemas.microsoft.com/office/drawing/2014/main" id="{D5728EBC-F410-D840-B19B-A4F9F7814A70}"/>
                      </a:ext>
                    </a:extLst>
                  </p:cNvPr>
                  <p:cNvSpPr txBox="1"/>
                  <p:nvPr/>
                </p:nvSpPr>
                <p:spPr>
                  <a:xfrm>
                    <a:off x="4104432" y="4428391"/>
                    <a:ext cx="24878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371" name="TextBox 370">
                    <a:extLst>
                      <a:ext uri="{FF2B5EF4-FFF2-40B4-BE49-F238E27FC236}">
                        <a16:creationId xmlns:a16="http://schemas.microsoft.com/office/drawing/2014/main" id="{86E77F27-E557-4240-99C5-B84BC4D374B0}"/>
                      </a:ext>
                    </a:extLst>
                  </p:cNvPr>
                  <p:cNvSpPr txBox="1"/>
                  <p:nvPr/>
                </p:nvSpPr>
                <p:spPr>
                  <a:xfrm>
                    <a:off x="4040312" y="3787108"/>
                    <a:ext cx="31290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372" name="TextBox 371">
                    <a:extLst>
                      <a:ext uri="{FF2B5EF4-FFF2-40B4-BE49-F238E27FC236}">
                        <a16:creationId xmlns:a16="http://schemas.microsoft.com/office/drawing/2014/main" id="{647A4ED2-2511-B64D-97E4-FCFCF197AF0A}"/>
                      </a:ext>
                    </a:extLst>
                  </p:cNvPr>
                  <p:cNvSpPr txBox="1"/>
                  <p:nvPr/>
                </p:nvSpPr>
                <p:spPr>
                  <a:xfrm>
                    <a:off x="4040312" y="3145825"/>
                    <a:ext cx="312906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r">
                      <a:lnSpc>
                        <a:spcPct val="85000"/>
                      </a:lnSpc>
                    </a:pPr>
                    <a:r>
                      <a:rPr lang="en-US" sz="1050" dirty="0"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12</a:t>
                    </a:r>
                  </a:p>
                </p:txBody>
              </p:sp>
            </p:grpSp>
          </p:grpSp>
          <p:sp>
            <p:nvSpPr>
              <p:cNvPr id="383" name="Pentagon 382">
                <a:extLst>
                  <a:ext uri="{FF2B5EF4-FFF2-40B4-BE49-F238E27FC236}">
                    <a16:creationId xmlns:a16="http://schemas.microsoft.com/office/drawing/2014/main" id="{854DE62B-F011-6C4A-9CF3-443A9E67B738}"/>
                  </a:ext>
                </a:extLst>
              </p:cNvPr>
              <p:cNvSpPr/>
              <p:nvPr/>
            </p:nvSpPr>
            <p:spPr>
              <a:xfrm rot="16200000" flipH="1">
                <a:off x="6940065" y="4018047"/>
                <a:ext cx="914400" cy="181293"/>
              </a:xfrm>
              <a:prstGeom prst="homePlat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50" b="1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E</a:t>
                </a:r>
                <a:r>
                  <a:rPr lang="en-US" sz="1050" b="1" baseline="-25000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g</a:t>
                </a:r>
                <a:r>
                  <a:rPr lang="en-US" sz="105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= 6 eV</a:t>
                </a:r>
              </a:p>
            </p:txBody>
          </p: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A402D707-6827-6747-BCAA-30219F41CF16}"/>
                </a:ext>
              </a:extLst>
            </p:cNvPr>
            <p:cNvGrpSpPr/>
            <p:nvPr/>
          </p:nvGrpSpPr>
          <p:grpSpPr>
            <a:xfrm>
              <a:off x="7898436" y="4803533"/>
              <a:ext cx="1064715" cy="970586"/>
              <a:chOff x="5274179" y="5231838"/>
              <a:chExt cx="1064715" cy="1146763"/>
            </a:xfrm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D986EA00-986F-854A-87D3-20A78E7D4D57}"/>
                  </a:ext>
                </a:extLst>
              </p:cNvPr>
              <p:cNvSpPr/>
              <p:nvPr/>
            </p:nvSpPr>
            <p:spPr>
              <a:xfrm>
                <a:off x="5302039" y="5235873"/>
                <a:ext cx="992602" cy="114272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DD182969-F593-0F40-A1FC-1759344E2A4D}"/>
                  </a:ext>
                </a:extLst>
              </p:cNvPr>
              <p:cNvGrpSpPr/>
              <p:nvPr/>
            </p:nvGrpSpPr>
            <p:grpSpPr>
              <a:xfrm>
                <a:off x="5274179" y="5231838"/>
                <a:ext cx="1064715" cy="1115476"/>
                <a:chOff x="4610257" y="5123829"/>
                <a:chExt cx="1064715" cy="1115476"/>
              </a:xfrm>
            </p:grpSpPr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61F2C2BB-44C8-4649-BD42-C1F0EB8A4423}"/>
                    </a:ext>
                  </a:extLst>
                </p:cNvPr>
                <p:cNvGrpSpPr/>
                <p:nvPr/>
              </p:nvGrpSpPr>
              <p:grpSpPr>
                <a:xfrm>
                  <a:off x="4861724" y="5421166"/>
                  <a:ext cx="108664" cy="313213"/>
                  <a:chOff x="4853986" y="5419993"/>
                  <a:chExt cx="108664" cy="313213"/>
                </a:xfrm>
              </p:grpSpPr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B6D11F76-0CC9-BE41-A22F-E5A079324A4A}"/>
                      </a:ext>
                    </a:extLst>
                  </p:cNvPr>
                  <p:cNvSpPr/>
                  <p:nvPr/>
                </p:nvSpPr>
                <p:spPr>
                  <a:xfrm>
                    <a:off x="4853986" y="5419993"/>
                    <a:ext cx="108664" cy="313213"/>
                  </a:xfrm>
                  <a:prstGeom prst="rect">
                    <a:avLst/>
                  </a:prstGeom>
                  <a:solidFill>
                    <a:srgbClr val="9FBA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8E57177D-A9D0-9742-91D4-824C53041FF6}"/>
                      </a:ext>
                    </a:extLst>
                  </p:cNvPr>
                  <p:cNvCxnSpPr>
                    <a:cxnSpLocks/>
                    <a:stCxn id="413" idx="1"/>
                    <a:endCxn id="413" idx="3"/>
                  </p:cNvCxnSpPr>
                  <p:nvPr/>
                </p:nvCxnSpPr>
                <p:spPr>
                  <a:xfrm>
                    <a:off x="4853986" y="5576600"/>
                    <a:ext cx="108664" cy="0"/>
                  </a:xfrm>
                  <a:prstGeom prst="line">
                    <a:avLst/>
                  </a:prstGeom>
                  <a:ln w="12700">
                    <a:solidFill>
                      <a:srgbClr val="3F76A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>
                    <a:extLst>
                      <a:ext uri="{FF2B5EF4-FFF2-40B4-BE49-F238E27FC236}">
                        <a16:creationId xmlns:a16="http://schemas.microsoft.com/office/drawing/2014/main" id="{E04B5591-9CA1-EB45-B84E-9E0965D4AB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53986" y="5419993"/>
                    <a:ext cx="108664" cy="0"/>
                  </a:xfrm>
                  <a:prstGeom prst="line">
                    <a:avLst/>
                  </a:prstGeom>
                  <a:ln w="6350">
                    <a:solidFill>
                      <a:srgbClr val="7BA0C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0AA88AFE-F709-8340-A6CF-BED798F008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53986" y="5733206"/>
                    <a:ext cx="108664" cy="0"/>
                  </a:xfrm>
                  <a:prstGeom prst="line">
                    <a:avLst/>
                  </a:prstGeom>
                  <a:ln w="6350">
                    <a:solidFill>
                      <a:srgbClr val="7BA0C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FBB02137-1D7F-104C-8000-D8FCA70597B7}"/>
                    </a:ext>
                  </a:extLst>
                </p:cNvPr>
                <p:cNvSpPr txBox="1"/>
                <p:nvPr/>
              </p:nvSpPr>
              <p:spPr>
                <a:xfrm>
                  <a:off x="4962650" y="5991118"/>
                  <a:ext cx="538930" cy="24818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9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Average</a:t>
                  </a:r>
                </a:p>
              </p:txBody>
            </p:sp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4148FEBB-555B-1D4F-B699-E098BFB897D5}"/>
                    </a:ext>
                  </a:extLst>
                </p:cNvPr>
                <p:cNvSpPr txBox="1"/>
                <p:nvPr/>
              </p:nvSpPr>
              <p:spPr>
                <a:xfrm>
                  <a:off x="4610257" y="5123829"/>
                  <a:ext cx="947695" cy="26364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0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Parent polymers</a:t>
                  </a:r>
                </a:p>
              </p:txBody>
            </p:sp>
            <p:sp>
              <p:nvSpPr>
                <p:cNvPr id="410" name="TextBox 409">
                  <a:extLst>
                    <a:ext uri="{FF2B5EF4-FFF2-40B4-BE49-F238E27FC236}">
                      <a16:creationId xmlns:a16="http://schemas.microsoft.com/office/drawing/2014/main" id="{BDDEFD27-3571-B948-921D-F578CB11548E}"/>
                    </a:ext>
                  </a:extLst>
                </p:cNvPr>
                <p:cNvSpPr txBox="1"/>
                <p:nvPr/>
              </p:nvSpPr>
              <p:spPr>
                <a:xfrm>
                  <a:off x="4962650" y="5314585"/>
                  <a:ext cx="595035" cy="52637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9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Maximum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9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Average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9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Minimum</a:t>
                  </a:r>
                </a:p>
              </p:txBody>
            </p: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BB7A0090-949D-694F-B4F5-B0F5AA5D6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1724" y="6106334"/>
                  <a:ext cx="108664" cy="0"/>
                </a:xfrm>
                <a:prstGeom prst="line">
                  <a:avLst/>
                </a:prstGeom>
                <a:ln w="12700">
                  <a:solidFill>
                    <a:srgbClr val="EC833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" name="TextBox 411">
                  <a:extLst>
                    <a:ext uri="{FF2B5EF4-FFF2-40B4-BE49-F238E27FC236}">
                      <a16:creationId xmlns:a16="http://schemas.microsoft.com/office/drawing/2014/main" id="{0FDC4B05-838D-9D42-BB64-0C5460C67D75}"/>
                    </a:ext>
                  </a:extLst>
                </p:cNvPr>
                <p:cNvSpPr txBox="1"/>
                <p:nvPr/>
              </p:nvSpPr>
              <p:spPr>
                <a:xfrm>
                  <a:off x="4610257" y="5824696"/>
                  <a:ext cx="1064715" cy="26364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0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Offspring polymers</a:t>
                  </a: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E029A4-DE98-CE4C-80CF-4EFB54F69300}"/>
              </a:ext>
            </a:extLst>
          </p:cNvPr>
          <p:cNvGrpSpPr/>
          <p:nvPr/>
        </p:nvGrpSpPr>
        <p:grpSpPr>
          <a:xfrm>
            <a:off x="220980" y="2552054"/>
            <a:ext cx="2430780" cy="3739815"/>
            <a:chOff x="4261331" y="2552054"/>
            <a:chExt cx="2430780" cy="37398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C799C3-FC68-0648-B594-C727197B19E8}"/>
                </a:ext>
              </a:extLst>
            </p:cNvPr>
            <p:cNvGrpSpPr/>
            <p:nvPr/>
          </p:nvGrpSpPr>
          <p:grpSpPr>
            <a:xfrm>
              <a:off x="4261331" y="2552054"/>
              <a:ext cx="2430780" cy="3739815"/>
              <a:chOff x="4261331" y="2552054"/>
              <a:chExt cx="2430780" cy="3739815"/>
            </a:xfrm>
          </p:grpSpPr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F43D05A-6575-C440-9E14-63C5AB342D96}"/>
                  </a:ext>
                </a:extLst>
              </p:cNvPr>
              <p:cNvGrpSpPr/>
              <p:nvPr/>
            </p:nvGrpSpPr>
            <p:grpSpPr>
              <a:xfrm>
                <a:off x="4680256" y="2643976"/>
                <a:ext cx="1851842" cy="3222254"/>
                <a:chOff x="4680256" y="3237747"/>
                <a:chExt cx="1851842" cy="3222254"/>
              </a:xfrm>
            </p:grpSpPr>
            <p:pic>
              <p:nvPicPr>
                <p:cNvPr id="359" name="Picture 358">
                  <a:extLst>
                    <a:ext uri="{FF2B5EF4-FFF2-40B4-BE49-F238E27FC236}">
                      <a16:creationId xmlns:a16="http://schemas.microsoft.com/office/drawing/2014/main" id="{8FDE1250-F1DD-5043-987B-09ED8355A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5494" t="2380" r="2748" b="7217"/>
                <a:stretch/>
              </p:blipFill>
              <p:spPr>
                <a:xfrm>
                  <a:off x="4680256" y="3237747"/>
                  <a:ext cx="1851842" cy="3222254"/>
                </a:xfrm>
                <a:prstGeom prst="rect">
                  <a:avLst/>
                </a:prstGeom>
              </p:spPr>
            </p:pic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E11BB8E0-23D3-F64C-B79F-F6F2EC8B7645}"/>
                    </a:ext>
                  </a:extLst>
                </p:cNvPr>
                <p:cNvCxnSpPr/>
                <p:nvPr/>
              </p:nvCxnSpPr>
              <p:spPr>
                <a:xfrm>
                  <a:off x="4695064" y="4850586"/>
                  <a:ext cx="17989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2943901-8BCB-654B-9EB0-7FD2C0EE22C9}"/>
                  </a:ext>
                </a:extLst>
              </p:cNvPr>
              <p:cNvGrpSpPr/>
              <p:nvPr/>
            </p:nvGrpSpPr>
            <p:grpSpPr>
              <a:xfrm>
                <a:off x="4261331" y="2552054"/>
                <a:ext cx="2430780" cy="3739815"/>
                <a:chOff x="6659898" y="3145825"/>
                <a:chExt cx="2430780" cy="3739815"/>
              </a:xfrm>
            </p:grpSpPr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90C13479-3EB4-2447-8EB0-3B3EBEEEA994}"/>
                    </a:ext>
                  </a:extLst>
                </p:cNvPr>
                <p:cNvSpPr txBox="1"/>
                <p:nvPr/>
              </p:nvSpPr>
              <p:spPr>
                <a:xfrm>
                  <a:off x="7627077" y="6649421"/>
                  <a:ext cx="755335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Generation</a:t>
                  </a:r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EA5C3EBB-33CD-6748-84AC-0CE27FE9F5AB}"/>
                    </a:ext>
                  </a:extLst>
                </p:cNvPr>
                <p:cNvSpPr txBox="1"/>
                <p:nvPr/>
              </p:nvSpPr>
              <p:spPr>
                <a:xfrm>
                  <a:off x="6977103" y="6466541"/>
                  <a:ext cx="24878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6DDAB38B-543A-E844-8869-C61705686F02}"/>
                    </a:ext>
                  </a:extLst>
                </p:cNvPr>
                <p:cNvSpPr txBox="1"/>
                <p:nvPr/>
              </p:nvSpPr>
              <p:spPr>
                <a:xfrm>
                  <a:off x="7856219" y="6466541"/>
                  <a:ext cx="31290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B67A540E-3FA2-C84A-A0FF-A49CE2C0307E}"/>
                    </a:ext>
                  </a:extLst>
                </p:cNvPr>
                <p:cNvSpPr txBox="1"/>
                <p:nvPr/>
              </p:nvSpPr>
              <p:spPr>
                <a:xfrm>
                  <a:off x="8713652" y="6466541"/>
                  <a:ext cx="37702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E2EF7B9E-7570-BC42-93CB-2D8A3192A92D}"/>
                    </a:ext>
                  </a:extLst>
                </p:cNvPr>
                <p:cNvSpPr txBox="1"/>
                <p:nvPr/>
              </p:nvSpPr>
              <p:spPr>
                <a:xfrm>
                  <a:off x="6781217" y="4738909"/>
                  <a:ext cx="37702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500</a:t>
                  </a:r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171E4F13-1E44-E541-87FB-B9D2CEABB8DC}"/>
                    </a:ext>
                  </a:extLst>
                </p:cNvPr>
                <p:cNvSpPr txBox="1"/>
                <p:nvPr/>
              </p:nvSpPr>
              <p:spPr>
                <a:xfrm>
                  <a:off x="6781217" y="3942367"/>
                  <a:ext cx="37702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600</a:t>
                  </a:r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F585A7EB-7E4C-CC4B-A065-20CDC1844218}"/>
                    </a:ext>
                  </a:extLst>
                </p:cNvPr>
                <p:cNvSpPr txBox="1"/>
                <p:nvPr/>
              </p:nvSpPr>
              <p:spPr>
                <a:xfrm>
                  <a:off x="6781217" y="3145825"/>
                  <a:ext cx="37702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700</a:t>
                  </a:r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FA76E2CC-B9C7-354C-917F-7A03019CDCE3}"/>
                    </a:ext>
                  </a:extLst>
                </p:cNvPr>
                <p:cNvSpPr txBox="1"/>
                <p:nvPr/>
              </p:nvSpPr>
              <p:spPr>
                <a:xfrm>
                  <a:off x="6781217" y="5535451"/>
                  <a:ext cx="377026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altLang="ko-KR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4</a:t>
                  </a:r>
                  <a:r>
                    <a:rPr lang="en-US" sz="105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00</a:t>
                  </a: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F7DD7F41-215B-8E48-AFE8-5434C3CA3870}"/>
                    </a:ext>
                  </a:extLst>
                </p:cNvPr>
                <p:cNvSpPr txBox="1"/>
                <p:nvPr/>
              </p:nvSpPr>
              <p:spPr>
                <a:xfrm rot="16200000">
                  <a:off x="5598839" y="4705545"/>
                  <a:ext cx="2358338" cy="23621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11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Glass transition temperature, predicted (K)</a:t>
                  </a:r>
                </a:p>
              </p:txBody>
            </p:sp>
          </p:grpSp>
        </p:grpSp>
        <p:sp>
          <p:nvSpPr>
            <p:cNvPr id="453" name="Pentagon 452">
              <a:extLst>
                <a:ext uri="{FF2B5EF4-FFF2-40B4-BE49-F238E27FC236}">
                  <a16:creationId xmlns:a16="http://schemas.microsoft.com/office/drawing/2014/main" id="{073AC988-DE98-3841-8BDA-3F723790F50E}"/>
                </a:ext>
              </a:extLst>
            </p:cNvPr>
            <p:cNvSpPr/>
            <p:nvPr/>
          </p:nvSpPr>
          <p:spPr>
            <a:xfrm rot="16200000">
              <a:off x="4626010" y="4657189"/>
              <a:ext cx="914400" cy="181293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T</a:t>
              </a:r>
              <a:r>
                <a:rPr lang="en-US" sz="1050" b="1" baseline="-250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g</a:t>
              </a:r>
              <a:r>
                <a:rPr lang="en-US" sz="105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= 500 K</a:t>
              </a:r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1D8B263A-67BB-F04C-832C-0B157B6BC1AB}"/>
              </a:ext>
            </a:extLst>
          </p:cNvPr>
          <p:cNvSpPr txBox="1"/>
          <p:nvPr/>
        </p:nvSpPr>
        <p:spPr>
          <a:xfrm>
            <a:off x="5000989" y="1308259"/>
            <a:ext cx="1308371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en-US" sz="1000" b="1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</a:t>
            </a:r>
            <a:r>
              <a:rPr lang="en-US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= 8.2 eV / </a:t>
            </a:r>
            <a:r>
              <a:rPr lang="en-US" sz="1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en-US" sz="1000" b="1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</a:t>
            </a:r>
            <a:r>
              <a:rPr lang="en-US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= 558 K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9411FCF4-3651-3644-8419-9B0E7524A828}"/>
              </a:ext>
            </a:extLst>
          </p:cNvPr>
          <p:cNvSpPr txBox="1"/>
          <p:nvPr/>
        </p:nvSpPr>
        <p:spPr>
          <a:xfrm>
            <a:off x="6418309" y="1308259"/>
            <a:ext cx="1308371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en-US" sz="1000" b="1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</a:t>
            </a:r>
            <a:r>
              <a:rPr lang="en-US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= 9.3 eV / </a:t>
            </a:r>
            <a:r>
              <a:rPr lang="en-US" sz="1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en-US" sz="1000" b="1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</a:t>
            </a:r>
            <a:r>
              <a:rPr lang="en-US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= 546 K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4E1EE511-8297-884D-BC04-99DCE41EE211}"/>
              </a:ext>
            </a:extLst>
          </p:cNvPr>
          <p:cNvSpPr txBox="1"/>
          <p:nvPr/>
        </p:nvSpPr>
        <p:spPr>
          <a:xfrm>
            <a:off x="7698469" y="1308259"/>
            <a:ext cx="1308371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en-US" sz="1000" b="1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</a:t>
            </a:r>
            <a:r>
              <a:rPr lang="en-US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= 9.1 eV / </a:t>
            </a:r>
            <a:r>
              <a:rPr lang="en-US" sz="10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en-US" sz="1000" b="1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</a:t>
            </a:r>
            <a:r>
              <a:rPr lang="en-US" sz="1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= 552 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9F3F29-FED2-C648-9A3F-136BD5D19F45}"/>
              </a:ext>
            </a:extLst>
          </p:cNvPr>
          <p:cNvGrpSpPr>
            <a:grpSpLocks noChangeAspect="1"/>
          </p:cNvGrpSpPr>
          <p:nvPr/>
        </p:nvGrpSpPr>
        <p:grpSpPr>
          <a:xfrm>
            <a:off x="5181868" y="1701738"/>
            <a:ext cx="1023627" cy="568570"/>
            <a:chOff x="5640015" y="1270274"/>
            <a:chExt cx="1238589" cy="687970"/>
          </a:xfrm>
        </p:grpSpPr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8F93A688-7BBF-D74D-8DAC-87DED1EE7DBA}"/>
                </a:ext>
              </a:extLst>
            </p:cNvPr>
            <p:cNvGrpSpPr/>
            <p:nvPr/>
          </p:nvGrpSpPr>
          <p:grpSpPr>
            <a:xfrm>
              <a:off x="5732413" y="1270274"/>
              <a:ext cx="1146191" cy="687970"/>
              <a:chOff x="889814" y="4165600"/>
              <a:chExt cx="2635784" cy="1582057"/>
            </a:xfrm>
          </p:grpSpPr>
          <p:sp>
            <p:nvSpPr>
              <p:cNvPr id="455" name="Hexagon 454">
                <a:extLst>
                  <a:ext uri="{FF2B5EF4-FFF2-40B4-BE49-F238E27FC236}">
                    <a16:creationId xmlns:a16="http://schemas.microsoft.com/office/drawing/2014/main" id="{5663D589-6790-674B-8570-FE9E5B2BC9AF}"/>
                  </a:ext>
                </a:extLst>
              </p:cNvPr>
              <p:cNvSpPr/>
              <p:nvPr/>
            </p:nvSpPr>
            <p:spPr>
              <a:xfrm rot="20960783">
                <a:off x="2738402" y="4195259"/>
                <a:ext cx="787196" cy="678619"/>
              </a:xfrm>
              <a:prstGeom prst="hexagon">
                <a:avLst>
                  <a:gd name="adj" fmla="val 28677"/>
                  <a:gd name="vf" fmla="val 115470"/>
                </a:avLst>
              </a:prstGeom>
              <a:noFill/>
              <a:ln w="19050" cap="rnd">
                <a:solidFill>
                  <a:srgbClr val="ECB4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b="1">
                  <a:solidFill>
                    <a:srgbClr val="ECB400"/>
                  </a:solidFill>
                </a:endParaRPr>
              </a:p>
            </p:txBody>
          </p:sp>
          <p:sp>
            <p:nvSpPr>
              <p:cNvPr id="456" name="Hexagon 455">
                <a:extLst>
                  <a:ext uri="{FF2B5EF4-FFF2-40B4-BE49-F238E27FC236}">
                    <a16:creationId xmlns:a16="http://schemas.microsoft.com/office/drawing/2014/main" id="{89D83F18-74CA-A140-B1CD-2A51B8F17880}"/>
                  </a:ext>
                </a:extLst>
              </p:cNvPr>
              <p:cNvSpPr/>
              <p:nvPr/>
            </p:nvSpPr>
            <p:spPr>
              <a:xfrm rot="511338">
                <a:off x="1736916" y="4664554"/>
                <a:ext cx="787196" cy="678619"/>
              </a:xfrm>
              <a:prstGeom prst="hexagon">
                <a:avLst>
                  <a:gd name="adj" fmla="val 28677"/>
                  <a:gd name="vf" fmla="val 115470"/>
                </a:avLst>
              </a:prstGeom>
              <a:noFill/>
              <a:ln w="19050" cap="rnd">
                <a:solidFill>
                  <a:srgbClr val="C4141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b="1">
                  <a:solidFill>
                    <a:srgbClr val="C4141B"/>
                  </a:solidFill>
                </a:endParaRPr>
              </a:p>
            </p:txBody>
          </p: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DEC61728-C801-DC46-B019-99D8CCCD4B03}"/>
                  </a:ext>
                </a:extLst>
              </p:cNvPr>
              <p:cNvCxnSpPr>
                <a:stCxn id="456" idx="5"/>
                <a:endCxn id="455" idx="3"/>
              </p:cNvCxnSpPr>
              <p:nvPr/>
            </p:nvCxnSpPr>
            <p:spPr>
              <a:xfrm flipV="1">
                <a:off x="2377591" y="4607334"/>
                <a:ext cx="367596" cy="90456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EFF3156D-41B1-C64F-8996-BFCC77B0E478}"/>
                  </a:ext>
                </a:extLst>
              </p:cNvPr>
              <p:cNvCxnSpPr>
                <a:cxnSpLocks/>
                <a:stCxn id="456" idx="5"/>
              </p:cNvCxnSpPr>
              <p:nvPr/>
            </p:nvCxnSpPr>
            <p:spPr>
              <a:xfrm flipH="1" flipV="1">
                <a:off x="2346227" y="4310743"/>
                <a:ext cx="31364" cy="387047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C84933B8-B21B-D340-8C64-B0A6053EF660}"/>
                  </a:ext>
                </a:extLst>
              </p:cNvPr>
              <p:cNvCxnSpPr>
                <a:cxnSpLocks/>
                <a:endCxn id="456" idx="1"/>
              </p:cNvCxnSpPr>
              <p:nvPr/>
            </p:nvCxnSpPr>
            <p:spPr>
              <a:xfrm flipV="1">
                <a:off x="2157790" y="5368916"/>
                <a:ext cx="119233" cy="378741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D6510782-DCFD-8142-BBD7-3570D86550DE}"/>
                  </a:ext>
                </a:extLst>
              </p:cNvPr>
              <p:cNvCxnSpPr>
                <a:cxnSpLocks/>
                <a:endCxn id="456" idx="1"/>
              </p:cNvCxnSpPr>
              <p:nvPr/>
            </p:nvCxnSpPr>
            <p:spPr>
              <a:xfrm flipH="1" flipV="1">
                <a:off x="2277023" y="5368916"/>
                <a:ext cx="345225" cy="185217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FB87F078-2E44-9D42-84EB-CB9E25CE41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4057" y="4165600"/>
                <a:ext cx="299962" cy="720876"/>
              </a:xfrm>
              <a:prstGeom prst="line">
                <a:avLst/>
              </a:prstGeom>
              <a:ln w="19050" cap="rnd">
                <a:solidFill>
                  <a:srgbClr val="1476D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7F018989-FF9F-3C4E-B025-312A405AF0B1}"/>
                  </a:ext>
                </a:extLst>
              </p:cNvPr>
              <p:cNvCxnSpPr>
                <a:cxnSpLocks/>
                <a:stCxn id="456" idx="3"/>
              </p:cNvCxnSpPr>
              <p:nvPr/>
            </p:nvCxnSpPr>
            <p:spPr>
              <a:xfrm flipH="1" flipV="1">
                <a:off x="1369181" y="4881638"/>
                <a:ext cx="372081" cy="63897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BA03CCDB-E7D1-4344-9FC8-E10996CC71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9814" y="4378476"/>
                <a:ext cx="663643" cy="274086"/>
              </a:xfrm>
              <a:prstGeom prst="line">
                <a:avLst/>
              </a:prstGeom>
              <a:ln w="19050" cap="rnd">
                <a:solidFill>
                  <a:srgbClr val="1476D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51C9FD77-2E6D-2749-B49B-B233D7254205}"/>
                </a:ext>
              </a:extLst>
            </p:cNvPr>
            <p:cNvGrpSpPr/>
            <p:nvPr/>
          </p:nvGrpSpPr>
          <p:grpSpPr>
            <a:xfrm>
              <a:off x="5640015" y="1320767"/>
              <a:ext cx="957267" cy="305063"/>
              <a:chOff x="5781910" y="2864388"/>
              <a:chExt cx="957267" cy="305063"/>
            </a:xfrm>
          </p:grpSpPr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BBE46005-200B-7144-8AA5-667A868AD4C8}"/>
                  </a:ext>
                </a:extLst>
              </p:cNvPr>
              <p:cNvSpPr/>
              <p:nvPr/>
            </p:nvSpPr>
            <p:spPr>
              <a:xfrm>
                <a:off x="6032272" y="3072673"/>
                <a:ext cx="96778" cy="96778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C414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</a:t>
                </a: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CB567ADD-5424-6F42-B23C-DAEA7C93F177}"/>
                  </a:ext>
                </a:extLst>
              </p:cNvPr>
              <p:cNvSpPr/>
              <p:nvPr/>
            </p:nvSpPr>
            <p:spPr>
              <a:xfrm>
                <a:off x="6160609" y="2864388"/>
                <a:ext cx="96778" cy="96778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b="1" dirty="0">
                    <a:solidFill>
                      <a:srgbClr val="1476D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808BC385-D65B-BE4E-919A-E225D8A3F419}"/>
                  </a:ext>
                </a:extLst>
              </p:cNvPr>
              <p:cNvSpPr/>
              <p:nvPr/>
            </p:nvSpPr>
            <p:spPr>
              <a:xfrm>
                <a:off x="5781910" y="3017971"/>
                <a:ext cx="96778" cy="96778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b="1" dirty="0">
                    <a:solidFill>
                      <a:srgbClr val="1476D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F0ABA003-EBAC-E348-AD32-A7ABFB96DBF4}"/>
                  </a:ext>
                </a:extLst>
              </p:cNvPr>
              <p:cNvSpPr/>
              <p:nvPr/>
            </p:nvSpPr>
            <p:spPr>
              <a:xfrm>
                <a:off x="6642399" y="2958632"/>
                <a:ext cx="96778" cy="96778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610F38-7228-2F47-A686-0FE347879E9E}"/>
              </a:ext>
            </a:extLst>
          </p:cNvPr>
          <p:cNvGrpSpPr>
            <a:grpSpLocks noChangeAspect="1"/>
          </p:cNvGrpSpPr>
          <p:nvPr/>
        </p:nvGrpSpPr>
        <p:grpSpPr>
          <a:xfrm>
            <a:off x="6504519" y="1600200"/>
            <a:ext cx="1168080" cy="771647"/>
            <a:chOff x="5640016" y="3007302"/>
            <a:chExt cx="1413377" cy="933693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BA3C0040-042D-764A-A399-7831AF36B54B}"/>
                </a:ext>
              </a:extLst>
            </p:cNvPr>
            <p:cNvGrpSpPr/>
            <p:nvPr/>
          </p:nvGrpSpPr>
          <p:grpSpPr>
            <a:xfrm>
              <a:off x="5640016" y="3100788"/>
              <a:ext cx="1317119" cy="748632"/>
              <a:chOff x="9546974" y="4075289"/>
              <a:chExt cx="3028848" cy="1721555"/>
            </a:xfrm>
          </p:grpSpPr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2DC68A53-04B1-EF41-AD23-4C852630DAC4}"/>
                  </a:ext>
                </a:extLst>
              </p:cNvPr>
              <p:cNvCxnSpPr>
                <a:cxnSpLocks/>
                <a:endCxn id="465" idx="1"/>
              </p:cNvCxnSpPr>
              <p:nvPr/>
            </p:nvCxnSpPr>
            <p:spPr>
              <a:xfrm flipH="1" flipV="1">
                <a:off x="11682555" y="5030015"/>
                <a:ext cx="893267" cy="693452"/>
              </a:xfrm>
              <a:prstGeom prst="line">
                <a:avLst/>
              </a:prstGeom>
              <a:ln w="19050" cap="rnd">
                <a:solidFill>
                  <a:srgbClr val="ECB4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Hexagon 464">
                <a:extLst>
                  <a:ext uri="{FF2B5EF4-FFF2-40B4-BE49-F238E27FC236}">
                    <a16:creationId xmlns:a16="http://schemas.microsoft.com/office/drawing/2014/main" id="{DB61AD09-5095-6247-8AE4-20F203D64BEF}"/>
                  </a:ext>
                </a:extLst>
              </p:cNvPr>
              <p:cNvSpPr/>
              <p:nvPr/>
            </p:nvSpPr>
            <p:spPr>
              <a:xfrm rot="20178055">
                <a:off x="10970368" y="4459991"/>
                <a:ext cx="787196" cy="678619"/>
              </a:xfrm>
              <a:prstGeom prst="hexagon">
                <a:avLst>
                  <a:gd name="adj" fmla="val 28677"/>
                  <a:gd name="vf" fmla="val 115470"/>
                </a:avLst>
              </a:prstGeom>
              <a:noFill/>
              <a:ln w="19050" cap="rnd">
                <a:solidFill>
                  <a:srgbClr val="C4141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b="1">
                  <a:solidFill>
                    <a:srgbClr val="1328DD"/>
                  </a:solidFill>
                </a:endParaRPr>
              </a:p>
            </p:txBody>
          </p: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FE96CDDD-C0A3-634B-95BB-85F87A70F8E1}"/>
                  </a:ext>
                </a:extLst>
              </p:cNvPr>
              <p:cNvCxnSpPr>
                <a:cxnSpLocks/>
                <a:stCxn id="465" idx="5"/>
              </p:cNvCxnSpPr>
              <p:nvPr/>
            </p:nvCxnSpPr>
            <p:spPr>
              <a:xfrm flipV="1">
                <a:off x="11409795" y="4075289"/>
                <a:ext cx="48427" cy="333336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0F133448-09E8-BE4A-901A-16A04C4B97C4}"/>
                  </a:ext>
                </a:extLst>
              </p:cNvPr>
              <p:cNvCxnSpPr>
                <a:cxnSpLocks/>
                <a:stCxn id="465" idx="4"/>
              </p:cNvCxnSpPr>
              <p:nvPr/>
            </p:nvCxnSpPr>
            <p:spPr>
              <a:xfrm flipH="1" flipV="1">
                <a:off x="10814757" y="4385734"/>
                <a:ext cx="230620" cy="182852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96880140-751B-CA49-9C09-EB2D07FC8056}"/>
                  </a:ext>
                </a:extLst>
              </p:cNvPr>
              <p:cNvCxnSpPr>
                <a:cxnSpLocks/>
                <a:endCxn id="465" idx="0"/>
              </p:cNvCxnSpPr>
              <p:nvPr/>
            </p:nvCxnSpPr>
            <p:spPr>
              <a:xfrm flipH="1">
                <a:off x="11724372" y="4532489"/>
                <a:ext cx="258784" cy="108612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806EEA72-C1AC-4142-861A-E6DFD2E86A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6974" y="5420333"/>
                <a:ext cx="382674" cy="156376"/>
              </a:xfrm>
              <a:prstGeom prst="line">
                <a:avLst/>
              </a:prstGeom>
              <a:ln w="19050" cap="rnd">
                <a:solidFill>
                  <a:srgbClr val="1476D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EE4E6937-AA53-CF41-B3DB-1D4162C65A71}"/>
                  </a:ext>
                </a:extLst>
              </p:cNvPr>
              <p:cNvCxnSpPr>
                <a:cxnSpLocks/>
                <a:stCxn id="465" idx="3"/>
                <a:endCxn id="474" idx="0"/>
              </p:cNvCxnSpPr>
              <p:nvPr/>
            </p:nvCxnSpPr>
            <p:spPr>
              <a:xfrm flipH="1">
                <a:off x="10646283" y="4957501"/>
                <a:ext cx="357278" cy="140801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14FF96AA-D12D-574B-AC4A-51C1BF610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1244" y="4993954"/>
                <a:ext cx="423558" cy="560179"/>
              </a:xfrm>
              <a:prstGeom prst="line">
                <a:avLst/>
              </a:prstGeom>
              <a:ln w="19050" cap="rnd">
                <a:solidFill>
                  <a:srgbClr val="ECB4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9AF26BC9-0B00-D84F-B2FB-B4D7C75BAA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6044" y="5236665"/>
                <a:ext cx="423558" cy="560179"/>
              </a:xfrm>
              <a:prstGeom prst="line">
                <a:avLst/>
              </a:prstGeom>
              <a:ln w="19050" cap="rnd">
                <a:solidFill>
                  <a:srgbClr val="ECB4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" name="Hexagon 473">
                <a:extLst>
                  <a:ext uri="{FF2B5EF4-FFF2-40B4-BE49-F238E27FC236}">
                    <a16:creationId xmlns:a16="http://schemas.microsoft.com/office/drawing/2014/main" id="{AF377A3B-64FF-B245-BA46-C47BAA318526}"/>
                  </a:ext>
                </a:extLst>
              </p:cNvPr>
              <p:cNvSpPr/>
              <p:nvPr/>
            </p:nvSpPr>
            <p:spPr>
              <a:xfrm rot="20178055">
                <a:off x="9892279" y="4917192"/>
                <a:ext cx="787196" cy="678619"/>
              </a:xfrm>
              <a:prstGeom prst="hexagon">
                <a:avLst>
                  <a:gd name="adj" fmla="val 28677"/>
                  <a:gd name="vf" fmla="val 115470"/>
                </a:avLst>
              </a:prstGeom>
              <a:noFill/>
              <a:ln w="19050" cap="rnd">
                <a:solidFill>
                  <a:srgbClr val="1476D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b="1">
                  <a:solidFill>
                    <a:srgbClr val="1328DD"/>
                  </a:solidFill>
                </a:endParaRPr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403E90C2-94E4-124F-A9B4-47CC50D1832F}"/>
                </a:ext>
              </a:extLst>
            </p:cNvPr>
            <p:cNvGrpSpPr/>
            <p:nvPr/>
          </p:nvGrpSpPr>
          <p:grpSpPr>
            <a:xfrm>
              <a:off x="6138066" y="3007302"/>
              <a:ext cx="915327" cy="933693"/>
              <a:chOff x="6279961" y="4550923"/>
              <a:chExt cx="915327" cy="933693"/>
            </a:xfrm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966A9633-4521-504F-8B00-829D5570491E}"/>
                  </a:ext>
                </a:extLst>
              </p:cNvPr>
              <p:cNvSpPr/>
              <p:nvPr/>
            </p:nvSpPr>
            <p:spPr>
              <a:xfrm>
                <a:off x="6915850" y="4987243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9E01520C-4D7C-AE40-B692-05E433EC56BB}"/>
                  </a:ext>
                </a:extLst>
              </p:cNvPr>
              <p:cNvSpPr/>
              <p:nvPr/>
            </p:nvSpPr>
            <p:spPr>
              <a:xfrm>
                <a:off x="6661430" y="5321863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7A225A09-9CF6-3744-922F-6B4F884BF294}"/>
                  </a:ext>
                </a:extLst>
              </p:cNvPr>
              <p:cNvSpPr/>
              <p:nvPr/>
            </p:nvSpPr>
            <p:spPr>
              <a:xfrm>
                <a:off x="7062959" y="5060279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E8C13B11-B413-8745-81A3-294E8988867D}"/>
                  </a:ext>
                </a:extLst>
              </p:cNvPr>
              <p:cNvSpPr/>
              <p:nvPr/>
            </p:nvSpPr>
            <p:spPr>
              <a:xfrm>
                <a:off x="7098509" y="5342469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7AD07F49-C85E-7B4C-BF03-F17168933A73}"/>
                  </a:ext>
                </a:extLst>
              </p:cNvPr>
              <p:cNvSpPr/>
              <p:nvPr/>
            </p:nvSpPr>
            <p:spPr>
              <a:xfrm>
                <a:off x="6805313" y="5387837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7CC1DD53-B2AC-AE42-B1F2-5742DB5C7249}"/>
                  </a:ext>
                </a:extLst>
              </p:cNvPr>
              <p:cNvSpPr/>
              <p:nvPr/>
            </p:nvSpPr>
            <p:spPr>
              <a:xfrm>
                <a:off x="6500825" y="5080820"/>
                <a:ext cx="96779" cy="96779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C414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1FAEFB7-D54B-E64A-BD9D-EFDD5D04CB68}"/>
                  </a:ext>
                </a:extLst>
              </p:cNvPr>
              <p:cNvSpPr/>
              <p:nvPr/>
            </p:nvSpPr>
            <p:spPr>
              <a:xfrm>
                <a:off x="6807689" y="4784103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en-US" sz="500" b="1">
                    <a:solidFill>
                      <a:srgbClr val="C414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  <a:endParaRPr lang="en-US" sz="500" b="1" dirty="0">
                  <a:solidFill>
                    <a:srgbClr val="C4141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6D2CD7F-C584-9E41-8859-2D51369CF557}"/>
                  </a:ext>
                </a:extLst>
              </p:cNvPr>
              <p:cNvSpPr/>
              <p:nvPr/>
            </p:nvSpPr>
            <p:spPr>
              <a:xfrm>
                <a:off x="6530328" y="4550923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en-US" sz="500" b="1">
                    <a:solidFill>
                      <a:srgbClr val="C414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  <a:endParaRPr lang="en-US" sz="500" b="1" dirty="0">
                  <a:solidFill>
                    <a:srgbClr val="C4141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53D5A4B3-DE70-E248-99FA-D6E15FD57ABE}"/>
                  </a:ext>
                </a:extLst>
              </p:cNvPr>
              <p:cNvSpPr/>
              <p:nvPr/>
            </p:nvSpPr>
            <p:spPr>
              <a:xfrm>
                <a:off x="6279961" y="4708013"/>
                <a:ext cx="96779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r"/>
                <a:r>
                  <a:rPr lang="en-US" sz="500" b="1" dirty="0">
                    <a:solidFill>
                      <a:srgbClr val="C414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DAA7DE-DE36-4A4A-8BB8-25862BF307F0}"/>
              </a:ext>
            </a:extLst>
          </p:cNvPr>
          <p:cNvGrpSpPr>
            <a:grpSpLocks noChangeAspect="1"/>
          </p:cNvGrpSpPr>
          <p:nvPr/>
        </p:nvGrpSpPr>
        <p:grpSpPr>
          <a:xfrm>
            <a:off x="7935789" y="1657636"/>
            <a:ext cx="865860" cy="656774"/>
            <a:chOff x="5640014" y="5008982"/>
            <a:chExt cx="1047691" cy="794696"/>
          </a:xfrm>
        </p:grpSpPr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0530115D-69CB-2647-A76E-8F735B8D2545}"/>
                </a:ext>
              </a:extLst>
            </p:cNvPr>
            <p:cNvGrpSpPr/>
            <p:nvPr/>
          </p:nvGrpSpPr>
          <p:grpSpPr>
            <a:xfrm>
              <a:off x="5640014" y="5008982"/>
              <a:ext cx="951431" cy="794696"/>
              <a:chOff x="5843071" y="7416800"/>
              <a:chExt cx="2187914" cy="1827484"/>
            </a:xfrm>
          </p:grpSpPr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2C9548F3-08FB-394B-930F-97C6A971D412}"/>
                  </a:ext>
                </a:extLst>
              </p:cNvPr>
              <p:cNvCxnSpPr>
                <a:cxnSpLocks/>
                <a:stCxn id="484" idx="5"/>
              </p:cNvCxnSpPr>
              <p:nvPr/>
            </p:nvCxnSpPr>
            <p:spPr>
              <a:xfrm flipV="1">
                <a:off x="6567407" y="7416800"/>
                <a:ext cx="22079" cy="370300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7DC3B8D0-22D6-0F4A-B944-4B351037B75F}"/>
                  </a:ext>
                </a:extLst>
              </p:cNvPr>
              <p:cNvCxnSpPr>
                <a:cxnSpLocks/>
                <a:stCxn id="484" idx="5"/>
              </p:cNvCxnSpPr>
              <p:nvPr/>
            </p:nvCxnSpPr>
            <p:spPr>
              <a:xfrm flipH="1" flipV="1">
                <a:off x="6158895" y="7707086"/>
                <a:ext cx="408512" cy="80014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83FA97A4-B9FB-5748-8121-D60B3A0E552D}"/>
                  </a:ext>
                </a:extLst>
              </p:cNvPr>
              <p:cNvCxnSpPr>
                <a:cxnSpLocks/>
                <a:endCxn id="484" idx="1"/>
              </p:cNvCxnSpPr>
              <p:nvPr/>
            </p:nvCxnSpPr>
            <p:spPr>
              <a:xfrm flipH="1">
                <a:off x="7166861" y="7828038"/>
                <a:ext cx="283806" cy="277150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8C43BB44-BD34-5349-9089-929DF1BC672A}"/>
                  </a:ext>
                </a:extLst>
              </p:cNvPr>
              <p:cNvCxnSpPr>
                <a:cxnSpLocks/>
                <a:endCxn id="484" idx="1"/>
              </p:cNvCxnSpPr>
              <p:nvPr/>
            </p:nvCxnSpPr>
            <p:spPr>
              <a:xfrm flipH="1" flipV="1">
                <a:off x="7166861" y="8105188"/>
                <a:ext cx="864124" cy="669298"/>
              </a:xfrm>
              <a:prstGeom prst="line">
                <a:avLst/>
              </a:prstGeom>
              <a:ln w="19050" cap="rnd">
                <a:solidFill>
                  <a:srgbClr val="ECB4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8AA12EC3-8B93-E04F-8DED-EEE16338BFD8}"/>
                  </a:ext>
                </a:extLst>
              </p:cNvPr>
              <p:cNvCxnSpPr>
                <a:cxnSpLocks/>
                <a:stCxn id="484" idx="3"/>
              </p:cNvCxnSpPr>
              <p:nvPr/>
            </p:nvCxnSpPr>
            <p:spPr>
              <a:xfrm flipH="1">
                <a:off x="6409224" y="8469603"/>
                <a:ext cx="180148" cy="383514"/>
              </a:xfrm>
              <a:prstGeom prst="line">
                <a:avLst/>
              </a:prstGeom>
              <a:ln w="19050" cap="rnd">
                <a:solidFill>
                  <a:srgbClr val="C4141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2E836A80-075F-344F-AC65-FC4745308655}"/>
                  </a:ext>
                </a:extLst>
              </p:cNvPr>
              <p:cNvCxnSpPr>
                <a:cxnSpLocks/>
              </p:cNvCxnSpPr>
              <p:nvPr/>
            </p:nvCxnSpPr>
            <p:spPr>
              <a:xfrm rot="1260000" flipH="1">
                <a:off x="6037146" y="8784161"/>
                <a:ext cx="357278" cy="140801"/>
              </a:xfrm>
              <a:prstGeom prst="line">
                <a:avLst/>
              </a:prstGeom>
              <a:ln w="19050" cap="rnd">
                <a:solidFill>
                  <a:srgbClr val="1476D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51B0E0C8-9EF8-C145-9CD0-41071213A9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6405" y="8044972"/>
                <a:ext cx="423558" cy="560179"/>
              </a:xfrm>
              <a:prstGeom prst="line">
                <a:avLst/>
              </a:prstGeom>
              <a:ln w="19050" cap="rnd">
                <a:solidFill>
                  <a:srgbClr val="ECB4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A739A863-24B4-7740-99C0-A25CAC487F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205" y="8287683"/>
                <a:ext cx="423558" cy="560179"/>
              </a:xfrm>
              <a:prstGeom prst="line">
                <a:avLst/>
              </a:prstGeom>
              <a:ln w="19050" cap="rnd">
                <a:solidFill>
                  <a:srgbClr val="ECB4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Hexagon 483">
                <a:extLst>
                  <a:ext uri="{FF2B5EF4-FFF2-40B4-BE49-F238E27FC236}">
                    <a16:creationId xmlns:a16="http://schemas.microsoft.com/office/drawing/2014/main" id="{8B256E96-2849-8541-A681-FD3316AC1713}"/>
                  </a:ext>
                </a:extLst>
              </p:cNvPr>
              <p:cNvSpPr/>
              <p:nvPr/>
            </p:nvSpPr>
            <p:spPr>
              <a:xfrm rot="17877103">
                <a:off x="6380264" y="7782611"/>
                <a:ext cx="787196" cy="678619"/>
              </a:xfrm>
              <a:prstGeom prst="hexagon">
                <a:avLst>
                  <a:gd name="adj" fmla="val 28677"/>
                  <a:gd name="vf" fmla="val 115470"/>
                </a:avLst>
              </a:prstGeom>
              <a:noFill/>
              <a:ln w="19050" cap="rnd">
                <a:solidFill>
                  <a:srgbClr val="C4141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b="1">
                  <a:solidFill>
                    <a:srgbClr val="1328DD"/>
                  </a:solidFill>
                </a:endParaRPr>
              </a:p>
            </p:txBody>
          </p: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96DD0B0E-393A-BD43-BA62-5E5A04BFAD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43071" y="8860770"/>
                <a:ext cx="180148" cy="383514"/>
              </a:xfrm>
              <a:prstGeom prst="line">
                <a:avLst/>
              </a:prstGeom>
              <a:ln w="19050" cap="rnd">
                <a:solidFill>
                  <a:srgbClr val="1476D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680019CF-7A92-9147-B048-381B30EA2B0E}"/>
                </a:ext>
              </a:extLst>
            </p:cNvPr>
            <p:cNvGrpSpPr/>
            <p:nvPr/>
          </p:nvGrpSpPr>
          <p:grpSpPr>
            <a:xfrm>
              <a:off x="5836057" y="5219397"/>
              <a:ext cx="851648" cy="497374"/>
              <a:chOff x="5977952" y="6763018"/>
              <a:chExt cx="851648" cy="497374"/>
            </a:xfrm>
          </p:grpSpPr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651C93BD-43A7-8944-BDDF-D93B9D893E77}"/>
                  </a:ext>
                </a:extLst>
              </p:cNvPr>
              <p:cNvSpPr/>
              <p:nvPr/>
            </p:nvSpPr>
            <p:spPr>
              <a:xfrm>
                <a:off x="6556258" y="6763018"/>
                <a:ext cx="96778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B848BB61-1808-174C-BEDC-677D13C42B71}"/>
                  </a:ext>
                </a:extLst>
              </p:cNvPr>
              <p:cNvSpPr/>
              <p:nvPr/>
            </p:nvSpPr>
            <p:spPr>
              <a:xfrm>
                <a:off x="6315773" y="7083703"/>
                <a:ext cx="96778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088DE440-C38E-4344-AF51-8824E009C9D1}"/>
                  </a:ext>
                </a:extLst>
              </p:cNvPr>
              <p:cNvSpPr/>
              <p:nvPr/>
            </p:nvSpPr>
            <p:spPr>
              <a:xfrm>
                <a:off x="6703367" y="6842150"/>
                <a:ext cx="96778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29768D2F-B3DF-FD44-96FA-EA56FC982A79}"/>
                  </a:ext>
                </a:extLst>
              </p:cNvPr>
              <p:cNvSpPr/>
              <p:nvPr/>
            </p:nvSpPr>
            <p:spPr>
              <a:xfrm>
                <a:off x="6732822" y="7124341"/>
                <a:ext cx="96778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443FFA45-891F-2148-A29E-C29B8303FAF2}"/>
                  </a:ext>
                </a:extLst>
              </p:cNvPr>
              <p:cNvSpPr/>
              <p:nvPr/>
            </p:nvSpPr>
            <p:spPr>
              <a:xfrm>
                <a:off x="6445722" y="7163613"/>
                <a:ext cx="96778" cy="96779"/>
              </a:xfrm>
              <a:prstGeom prst="ellipse">
                <a:avLst/>
              </a:prstGeom>
              <a:noFill/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ECB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085E9A91-877E-DE44-8052-14BE2AB93920}"/>
                  </a:ext>
                </a:extLst>
              </p:cNvPr>
              <p:cNvSpPr/>
              <p:nvPr/>
            </p:nvSpPr>
            <p:spPr>
              <a:xfrm>
                <a:off x="5977952" y="7123178"/>
                <a:ext cx="96778" cy="96779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C414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</a:t>
                </a:r>
              </a:p>
            </p:txBody>
          </p:sp>
        </p:grpSp>
      </p:grpSp>
      <p:sp>
        <p:nvSpPr>
          <p:cNvPr id="511" name="Freeform 510">
            <a:extLst>
              <a:ext uri="{FF2B5EF4-FFF2-40B4-BE49-F238E27FC236}">
                <a16:creationId xmlns:a16="http://schemas.microsoft.com/office/drawing/2014/main" id="{BD84108A-AF9E-0647-95B8-C39B7CC16D7F}"/>
              </a:ext>
            </a:extLst>
          </p:cNvPr>
          <p:cNvSpPr/>
          <p:nvPr/>
        </p:nvSpPr>
        <p:spPr>
          <a:xfrm>
            <a:off x="5788294" y="2331684"/>
            <a:ext cx="2441306" cy="483595"/>
          </a:xfrm>
          <a:custGeom>
            <a:avLst/>
            <a:gdLst>
              <a:gd name="connsiteX0" fmla="*/ 1419225 w 1419225"/>
              <a:gd name="connsiteY0" fmla="*/ 0 h 1409700"/>
              <a:gd name="connsiteX1" fmla="*/ 0 w 1419225"/>
              <a:gd name="connsiteY1" fmla="*/ 1409700 h 1409700"/>
              <a:gd name="connsiteX0" fmla="*/ 1419225 w 1419226"/>
              <a:gd name="connsiteY0" fmla="*/ 0 h 1409700"/>
              <a:gd name="connsiteX1" fmla="*/ 0 w 1419226"/>
              <a:gd name="connsiteY1" fmla="*/ 1409700 h 1409700"/>
              <a:gd name="connsiteX0" fmla="*/ 1419225 w 1419226"/>
              <a:gd name="connsiteY0" fmla="*/ 0 h 1409700"/>
              <a:gd name="connsiteX1" fmla="*/ 0 w 1419226"/>
              <a:gd name="connsiteY1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26" h="1409700">
                <a:moveTo>
                  <a:pt x="1419225" y="0"/>
                </a:moveTo>
                <a:cubicBezTo>
                  <a:pt x="1420812" y="771525"/>
                  <a:pt x="3175" y="752475"/>
                  <a:pt x="0" y="1409700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Freeform 511">
            <a:extLst>
              <a:ext uri="{FF2B5EF4-FFF2-40B4-BE49-F238E27FC236}">
                <a16:creationId xmlns:a16="http://schemas.microsoft.com/office/drawing/2014/main" id="{A8CC1273-5C95-714F-A715-54794EA9A22D}"/>
              </a:ext>
            </a:extLst>
          </p:cNvPr>
          <p:cNvSpPr/>
          <p:nvPr/>
        </p:nvSpPr>
        <p:spPr>
          <a:xfrm>
            <a:off x="5788294" y="2331685"/>
            <a:ext cx="969379" cy="483594"/>
          </a:xfrm>
          <a:custGeom>
            <a:avLst/>
            <a:gdLst>
              <a:gd name="connsiteX0" fmla="*/ 1419225 w 1419225"/>
              <a:gd name="connsiteY0" fmla="*/ 0 h 1409700"/>
              <a:gd name="connsiteX1" fmla="*/ 0 w 1419225"/>
              <a:gd name="connsiteY1" fmla="*/ 1409700 h 1409700"/>
              <a:gd name="connsiteX0" fmla="*/ 1419225 w 1419226"/>
              <a:gd name="connsiteY0" fmla="*/ 0 h 1409700"/>
              <a:gd name="connsiteX1" fmla="*/ 0 w 1419226"/>
              <a:gd name="connsiteY1" fmla="*/ 1409700 h 1409700"/>
              <a:gd name="connsiteX0" fmla="*/ 1419225 w 1419226"/>
              <a:gd name="connsiteY0" fmla="*/ 0 h 1409700"/>
              <a:gd name="connsiteX1" fmla="*/ 0 w 1419226"/>
              <a:gd name="connsiteY1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26" h="1409700">
                <a:moveTo>
                  <a:pt x="1419225" y="0"/>
                </a:moveTo>
                <a:cubicBezTo>
                  <a:pt x="1420812" y="771525"/>
                  <a:pt x="3175" y="752475"/>
                  <a:pt x="0" y="1409700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Freeform 512">
            <a:extLst>
              <a:ext uri="{FF2B5EF4-FFF2-40B4-BE49-F238E27FC236}">
                <a16:creationId xmlns:a16="http://schemas.microsoft.com/office/drawing/2014/main" id="{4CF2BF17-7829-1741-A8AD-1DEC16F4D3A8}"/>
              </a:ext>
            </a:extLst>
          </p:cNvPr>
          <p:cNvSpPr/>
          <p:nvPr/>
        </p:nvSpPr>
        <p:spPr>
          <a:xfrm flipH="1">
            <a:off x="5394400" y="2331685"/>
            <a:ext cx="390974" cy="483594"/>
          </a:xfrm>
          <a:custGeom>
            <a:avLst/>
            <a:gdLst>
              <a:gd name="connsiteX0" fmla="*/ 1419225 w 1419225"/>
              <a:gd name="connsiteY0" fmla="*/ 0 h 1409700"/>
              <a:gd name="connsiteX1" fmla="*/ 0 w 1419225"/>
              <a:gd name="connsiteY1" fmla="*/ 1409700 h 1409700"/>
              <a:gd name="connsiteX0" fmla="*/ 1419225 w 1419226"/>
              <a:gd name="connsiteY0" fmla="*/ 0 h 1409700"/>
              <a:gd name="connsiteX1" fmla="*/ 0 w 1419226"/>
              <a:gd name="connsiteY1" fmla="*/ 1409700 h 1409700"/>
              <a:gd name="connsiteX0" fmla="*/ 1419225 w 1419226"/>
              <a:gd name="connsiteY0" fmla="*/ 0 h 1409700"/>
              <a:gd name="connsiteX1" fmla="*/ 0 w 1419226"/>
              <a:gd name="connsiteY1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26" h="1409700">
                <a:moveTo>
                  <a:pt x="1419225" y="0"/>
                </a:moveTo>
                <a:cubicBezTo>
                  <a:pt x="1420812" y="771525"/>
                  <a:pt x="3175" y="752475"/>
                  <a:pt x="0" y="1409700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53FE4D11-E9E2-9F4A-968B-0F583E8C7312}"/>
              </a:ext>
            </a:extLst>
          </p:cNvPr>
          <p:cNvSpPr/>
          <p:nvPr/>
        </p:nvSpPr>
        <p:spPr>
          <a:xfrm>
            <a:off x="457199" y="1152185"/>
            <a:ext cx="4762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Application example</a:t>
            </a:r>
            <a:endParaRPr lang="en-US" dirty="0">
              <a:solidFill>
                <a:srgbClr val="404040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1600" dirty="0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Goal – to design polymers with </a:t>
            </a:r>
            <a:r>
              <a:rPr lang="en-US" sz="1600" dirty="0" err="1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Tg</a:t>
            </a:r>
            <a:r>
              <a:rPr lang="en-US" sz="1600" dirty="0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&gt;500 K &amp; </a:t>
            </a:r>
            <a:r>
              <a:rPr lang="en-US" sz="1600" dirty="0" err="1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Eg</a:t>
            </a:r>
            <a:r>
              <a:rPr lang="en-US" sz="1600" dirty="0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&gt;6 eV</a:t>
            </a:r>
          </a:p>
          <a:p>
            <a:r>
              <a:rPr lang="en-US" sz="1600" dirty="0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Genome – polymer building blocks</a:t>
            </a:r>
          </a:p>
          <a:p>
            <a:r>
              <a:rPr lang="en-US" sz="1600" dirty="0">
                <a:solidFill>
                  <a:srgbClr val="40404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ex) -CC-, -C6H4- …(~3,000 retrosynthetic fragments) </a:t>
            </a:r>
            <a:endParaRPr lang="en-US" sz="1600" dirty="0">
              <a:solidFill>
                <a:srgbClr val="00B0F0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360A26B0-E2E4-BA47-8F92-7E2E056F9C7B}"/>
              </a:ext>
            </a:extLst>
          </p:cNvPr>
          <p:cNvGrpSpPr/>
          <p:nvPr/>
        </p:nvGrpSpPr>
        <p:grpSpPr>
          <a:xfrm>
            <a:off x="5100801" y="2788920"/>
            <a:ext cx="4003211" cy="3296742"/>
            <a:chOff x="201648" y="2808917"/>
            <a:chExt cx="4003211" cy="3296742"/>
          </a:xfrm>
        </p:grpSpPr>
        <p:pic>
          <p:nvPicPr>
            <p:cNvPr id="516" name="Picture 515">
              <a:extLst>
                <a:ext uri="{FF2B5EF4-FFF2-40B4-BE49-F238E27FC236}">
                  <a16:creationId xmlns:a16="http://schemas.microsoft.com/office/drawing/2014/main" id="{91DF523A-5689-3F4D-B503-36A660489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88" t="3880" b="10678"/>
            <a:stretch/>
          </p:blipFill>
          <p:spPr>
            <a:xfrm>
              <a:off x="378994" y="3017520"/>
              <a:ext cx="3825865" cy="3088139"/>
            </a:xfrm>
            <a:prstGeom prst="rect">
              <a:avLst/>
            </a:prstGeom>
          </p:spPr>
        </p:pic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019232DF-3BDE-4E4E-9426-87850557FEF1}"/>
                </a:ext>
              </a:extLst>
            </p:cNvPr>
            <p:cNvGrpSpPr/>
            <p:nvPr/>
          </p:nvGrpSpPr>
          <p:grpSpPr>
            <a:xfrm>
              <a:off x="201648" y="5333471"/>
              <a:ext cx="938610" cy="715639"/>
              <a:chOff x="529661" y="6177134"/>
              <a:chExt cx="938610" cy="715639"/>
            </a:xfrm>
          </p:grpSpPr>
          <p:sp>
            <p:nvSpPr>
              <p:cNvPr id="534" name="TextBox 533">
                <a:extLst>
                  <a:ext uri="{FF2B5EF4-FFF2-40B4-BE49-F238E27FC236}">
                    <a16:creationId xmlns:a16="http://schemas.microsoft.com/office/drawing/2014/main" id="{C1D7CAC2-B012-E342-B96D-B29A9694CE9B}"/>
                  </a:ext>
                </a:extLst>
              </p:cNvPr>
              <p:cNvSpPr txBox="1"/>
              <p:nvPr/>
            </p:nvSpPr>
            <p:spPr>
              <a:xfrm>
                <a:off x="1060788" y="6643474"/>
                <a:ext cx="407483" cy="2492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PC</a:t>
                </a:r>
                <a:r>
                  <a:rPr lang="en-US" sz="1200" baseline="-25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1</a:t>
                </a:r>
              </a:p>
            </p:txBody>
          </p:sp>
          <p:sp>
            <p:nvSpPr>
              <p:cNvPr id="535" name="TextBox 534">
                <a:extLst>
                  <a:ext uri="{FF2B5EF4-FFF2-40B4-BE49-F238E27FC236}">
                    <a16:creationId xmlns:a16="http://schemas.microsoft.com/office/drawing/2014/main" id="{05EB679D-2332-B64F-AFF2-756F71D8F079}"/>
                  </a:ext>
                </a:extLst>
              </p:cNvPr>
              <p:cNvSpPr txBox="1"/>
              <p:nvPr/>
            </p:nvSpPr>
            <p:spPr>
              <a:xfrm>
                <a:off x="529661" y="6177134"/>
                <a:ext cx="407483" cy="2492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PC</a:t>
                </a:r>
                <a:r>
                  <a:rPr lang="en-US" sz="1200" baseline="-25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2</a:t>
                </a: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34E2D3CB-744D-D34F-A2A2-26EDED7DFD9B}"/>
                  </a:ext>
                </a:extLst>
              </p:cNvPr>
              <p:cNvSpPr/>
              <p:nvPr/>
            </p:nvSpPr>
            <p:spPr>
              <a:xfrm rot="5400000" flipH="1" flipV="1">
                <a:off x="709147" y="6390150"/>
                <a:ext cx="391747" cy="364200"/>
              </a:xfrm>
              <a:custGeom>
                <a:avLst/>
                <a:gdLst>
                  <a:gd name="connsiteX0" fmla="*/ 470916 w 470916"/>
                  <a:gd name="connsiteY0" fmla="*/ 0 h 297180"/>
                  <a:gd name="connsiteX1" fmla="*/ 0 w 470916"/>
                  <a:gd name="connsiteY1" fmla="*/ 0 h 297180"/>
                  <a:gd name="connsiteX2" fmla="*/ 0 w 470916"/>
                  <a:gd name="connsiteY2" fmla="*/ 297180 h 297180"/>
                  <a:gd name="connsiteX3" fmla="*/ 54864 w 470916"/>
                  <a:gd name="connsiteY3" fmla="*/ 297180 h 297180"/>
                  <a:gd name="connsiteX0" fmla="*/ 470916 w 470916"/>
                  <a:gd name="connsiteY0" fmla="*/ 0 h 297180"/>
                  <a:gd name="connsiteX1" fmla="*/ 0 w 470916"/>
                  <a:gd name="connsiteY1" fmla="*/ 0 h 297180"/>
                  <a:gd name="connsiteX2" fmla="*/ 0 w 470916"/>
                  <a:gd name="connsiteY2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916" h="297180">
                    <a:moveTo>
                      <a:pt x="470916" y="0"/>
                    </a:moveTo>
                    <a:lnTo>
                      <a:pt x="0" y="0"/>
                    </a:lnTo>
                    <a:lnTo>
                      <a:pt x="0" y="29718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headEnd type="stealth" w="sm" len="med"/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73FEA3F8-C8CE-CD40-9CD3-24382A7427DE}"/>
                </a:ext>
              </a:extLst>
            </p:cNvPr>
            <p:cNvGrpSpPr/>
            <p:nvPr/>
          </p:nvGrpSpPr>
          <p:grpSpPr>
            <a:xfrm>
              <a:off x="1521178" y="3305908"/>
              <a:ext cx="2110091" cy="1937090"/>
              <a:chOff x="1437358" y="3899679"/>
              <a:chExt cx="2110091" cy="1937090"/>
            </a:xfrm>
          </p:grpSpPr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B66FF449-F8CC-D944-8D7F-5E0CBE388C29}"/>
                  </a:ext>
                </a:extLst>
              </p:cNvPr>
              <p:cNvSpPr/>
              <p:nvPr/>
            </p:nvSpPr>
            <p:spPr>
              <a:xfrm>
                <a:off x="1437358" y="4603590"/>
                <a:ext cx="2110091" cy="1233179"/>
              </a:xfrm>
              <a:custGeom>
                <a:avLst/>
                <a:gdLst>
                  <a:gd name="connsiteX0" fmla="*/ 910549 w 1863231"/>
                  <a:gd name="connsiteY0" fmla="*/ 727 h 1035039"/>
                  <a:gd name="connsiteX1" fmla="*/ 21201 w 1863231"/>
                  <a:gd name="connsiteY1" fmla="*/ 977757 h 1035039"/>
                  <a:gd name="connsiteX2" fmla="*/ 1843738 w 1863231"/>
                  <a:gd name="connsiteY2" fmla="*/ 821182 h 1035039"/>
                  <a:gd name="connsiteX3" fmla="*/ 910549 w 1863231"/>
                  <a:gd name="connsiteY3" fmla="*/ 727 h 103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231" h="1035039">
                    <a:moveTo>
                      <a:pt x="910549" y="727"/>
                    </a:moveTo>
                    <a:cubicBezTo>
                      <a:pt x="606793" y="26823"/>
                      <a:pt x="-134331" y="841015"/>
                      <a:pt x="21201" y="977757"/>
                    </a:cubicBezTo>
                    <a:cubicBezTo>
                      <a:pt x="176732" y="1114500"/>
                      <a:pt x="1691338" y="984020"/>
                      <a:pt x="1843738" y="821182"/>
                    </a:cubicBezTo>
                    <a:cubicBezTo>
                      <a:pt x="1996138" y="658344"/>
                      <a:pt x="1214305" y="-25369"/>
                      <a:pt x="910549" y="727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85C122C1-FB4B-724B-BAE9-98C926944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1510" y="3899679"/>
                <a:ext cx="0" cy="867393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E7A7593D-B7E9-774C-9029-683E5609C0B9}"/>
                </a:ext>
              </a:extLst>
            </p:cNvPr>
            <p:cNvGrpSpPr/>
            <p:nvPr/>
          </p:nvGrpSpPr>
          <p:grpSpPr>
            <a:xfrm>
              <a:off x="1304504" y="2974312"/>
              <a:ext cx="1026119" cy="1103729"/>
              <a:chOff x="1220684" y="3568083"/>
              <a:chExt cx="1026119" cy="1103729"/>
            </a:xfrm>
          </p:grpSpPr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38F0CC1C-0457-2541-A7E1-3875CDF91D59}"/>
                  </a:ext>
                </a:extLst>
              </p:cNvPr>
              <p:cNvSpPr/>
              <p:nvPr/>
            </p:nvSpPr>
            <p:spPr>
              <a:xfrm>
                <a:off x="1220684" y="4090772"/>
                <a:ext cx="1026119" cy="581040"/>
              </a:xfrm>
              <a:custGeom>
                <a:avLst/>
                <a:gdLst>
                  <a:gd name="connsiteX0" fmla="*/ 1342778 w 1355117"/>
                  <a:gd name="connsiteY0" fmla="*/ 201761 h 1010113"/>
                  <a:gd name="connsiteX1" fmla="*/ 16898 w 1355117"/>
                  <a:gd name="connsiteY1" fmla="*/ 1009481 h 1010113"/>
                  <a:gd name="connsiteX2" fmla="*/ 641738 w 1355117"/>
                  <a:gd name="connsiteY2" fmla="*/ 56981 h 1010113"/>
                  <a:gd name="connsiteX3" fmla="*/ 1342778 w 1355117"/>
                  <a:gd name="connsiteY3" fmla="*/ 201761 h 1010113"/>
                  <a:gd name="connsiteX0" fmla="*/ 862497 w 862899"/>
                  <a:gd name="connsiteY0" fmla="*/ 166669 h 599862"/>
                  <a:gd name="connsiteX1" fmla="*/ 54068 w 862899"/>
                  <a:gd name="connsiteY1" fmla="*/ 598705 h 599862"/>
                  <a:gd name="connsiteX2" fmla="*/ 161457 w 862899"/>
                  <a:gd name="connsiteY2" fmla="*/ 21889 h 599862"/>
                  <a:gd name="connsiteX3" fmla="*/ 862497 w 862899"/>
                  <a:gd name="connsiteY3" fmla="*/ 166669 h 599862"/>
                  <a:gd name="connsiteX0" fmla="*/ 862497 w 862509"/>
                  <a:gd name="connsiteY0" fmla="*/ 189604 h 623370"/>
                  <a:gd name="connsiteX1" fmla="*/ 54068 w 862509"/>
                  <a:gd name="connsiteY1" fmla="*/ 621640 h 623370"/>
                  <a:gd name="connsiteX2" fmla="*/ 161457 w 862509"/>
                  <a:gd name="connsiteY2" fmla="*/ 44824 h 623370"/>
                  <a:gd name="connsiteX3" fmla="*/ 862497 w 862509"/>
                  <a:gd name="connsiteY3" fmla="*/ 189604 h 623370"/>
                  <a:gd name="connsiteX0" fmla="*/ 874411 w 874423"/>
                  <a:gd name="connsiteY0" fmla="*/ 198965 h 632731"/>
                  <a:gd name="connsiteX1" fmla="*/ 65982 w 874423"/>
                  <a:gd name="connsiteY1" fmla="*/ 631001 h 632731"/>
                  <a:gd name="connsiteX2" fmla="*/ 173371 w 874423"/>
                  <a:gd name="connsiteY2" fmla="*/ 54185 h 632731"/>
                  <a:gd name="connsiteX3" fmla="*/ 874411 w 874423"/>
                  <a:gd name="connsiteY3" fmla="*/ 198965 h 632731"/>
                  <a:gd name="connsiteX0" fmla="*/ 874411 w 874424"/>
                  <a:gd name="connsiteY0" fmla="*/ 198965 h 644878"/>
                  <a:gd name="connsiteX1" fmla="*/ 65982 w 874424"/>
                  <a:gd name="connsiteY1" fmla="*/ 631001 h 644878"/>
                  <a:gd name="connsiteX2" fmla="*/ 173371 w 874424"/>
                  <a:gd name="connsiteY2" fmla="*/ 54185 h 644878"/>
                  <a:gd name="connsiteX3" fmla="*/ 874411 w 874424"/>
                  <a:gd name="connsiteY3" fmla="*/ 198965 h 644878"/>
                  <a:gd name="connsiteX0" fmla="*/ 896241 w 896254"/>
                  <a:gd name="connsiteY0" fmla="*/ 198965 h 648911"/>
                  <a:gd name="connsiteX1" fmla="*/ 87812 w 896254"/>
                  <a:gd name="connsiteY1" fmla="*/ 631001 h 648911"/>
                  <a:gd name="connsiteX2" fmla="*/ 195201 w 896254"/>
                  <a:gd name="connsiteY2" fmla="*/ 54185 h 648911"/>
                  <a:gd name="connsiteX3" fmla="*/ 896241 w 896254"/>
                  <a:gd name="connsiteY3" fmla="*/ 198965 h 648911"/>
                  <a:gd name="connsiteX0" fmla="*/ 896241 w 896254"/>
                  <a:gd name="connsiteY0" fmla="*/ 206709 h 657975"/>
                  <a:gd name="connsiteX1" fmla="*/ 87812 w 896254"/>
                  <a:gd name="connsiteY1" fmla="*/ 638745 h 657975"/>
                  <a:gd name="connsiteX2" fmla="*/ 195201 w 896254"/>
                  <a:gd name="connsiteY2" fmla="*/ 61929 h 657975"/>
                  <a:gd name="connsiteX3" fmla="*/ 896241 w 896254"/>
                  <a:gd name="connsiteY3" fmla="*/ 206709 h 65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254" h="657975">
                    <a:moveTo>
                      <a:pt x="896241" y="206709"/>
                    </a:moveTo>
                    <a:cubicBezTo>
                      <a:pt x="899608" y="458789"/>
                      <a:pt x="254270" y="733758"/>
                      <a:pt x="87812" y="638745"/>
                    </a:cubicBezTo>
                    <a:cubicBezTo>
                      <a:pt x="-78646" y="543732"/>
                      <a:pt x="10844" y="155200"/>
                      <a:pt x="195201" y="61929"/>
                    </a:cubicBezTo>
                    <a:cubicBezTo>
                      <a:pt x="379558" y="-31342"/>
                      <a:pt x="892874" y="-45371"/>
                      <a:pt x="896241" y="20670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85406D1B-8D55-3440-94DD-C49C71326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8508" y="3568083"/>
                <a:ext cx="0" cy="560941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DB9CC075-A991-7941-86C2-30328FD41E78}"/>
                </a:ext>
              </a:extLst>
            </p:cNvPr>
            <p:cNvGrpSpPr/>
            <p:nvPr/>
          </p:nvGrpSpPr>
          <p:grpSpPr>
            <a:xfrm>
              <a:off x="557620" y="3310932"/>
              <a:ext cx="630824" cy="1785326"/>
              <a:chOff x="473800" y="3904703"/>
              <a:chExt cx="630824" cy="1785326"/>
            </a:xfrm>
          </p:grpSpPr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71A8F4B7-CE0F-0A42-8D0F-E29F63316745}"/>
                  </a:ext>
                </a:extLst>
              </p:cNvPr>
              <p:cNvSpPr/>
              <p:nvPr/>
            </p:nvSpPr>
            <p:spPr>
              <a:xfrm>
                <a:off x="473800" y="4456850"/>
                <a:ext cx="630824" cy="1233179"/>
              </a:xfrm>
              <a:custGeom>
                <a:avLst/>
                <a:gdLst>
                  <a:gd name="connsiteX0" fmla="*/ 326638 w 584353"/>
                  <a:gd name="connsiteY0" fmla="*/ 20397 h 1254932"/>
                  <a:gd name="connsiteX1" fmla="*/ 7224 w 584353"/>
                  <a:gd name="connsiteY1" fmla="*/ 540227 h 1254932"/>
                  <a:gd name="connsiteX2" fmla="*/ 126221 w 584353"/>
                  <a:gd name="connsiteY2" fmla="*/ 1254211 h 1254932"/>
                  <a:gd name="connsiteX3" fmla="*/ 383005 w 584353"/>
                  <a:gd name="connsiteY3" fmla="*/ 402441 h 1254932"/>
                  <a:gd name="connsiteX4" fmla="*/ 583421 w 584353"/>
                  <a:gd name="connsiteY4" fmla="*/ 133131 h 1254932"/>
                  <a:gd name="connsiteX5" fmla="*/ 326638 w 584353"/>
                  <a:gd name="connsiteY5" fmla="*/ 20397 h 1254932"/>
                  <a:gd name="connsiteX0" fmla="*/ 326139 w 582922"/>
                  <a:gd name="connsiteY0" fmla="*/ 24367 h 1258287"/>
                  <a:gd name="connsiteX1" fmla="*/ 6725 w 582922"/>
                  <a:gd name="connsiteY1" fmla="*/ 544197 h 1258287"/>
                  <a:gd name="connsiteX2" fmla="*/ 125722 w 582922"/>
                  <a:gd name="connsiteY2" fmla="*/ 1258181 h 1258287"/>
                  <a:gd name="connsiteX3" fmla="*/ 326139 w 582922"/>
                  <a:gd name="connsiteY3" fmla="*/ 594301 h 1258287"/>
                  <a:gd name="connsiteX4" fmla="*/ 582922 w 582922"/>
                  <a:gd name="connsiteY4" fmla="*/ 137101 h 1258287"/>
                  <a:gd name="connsiteX5" fmla="*/ 326139 w 582922"/>
                  <a:gd name="connsiteY5" fmla="*/ 24367 h 1258287"/>
                  <a:gd name="connsiteX0" fmla="*/ 267045 w 580531"/>
                  <a:gd name="connsiteY0" fmla="*/ 37986 h 1203013"/>
                  <a:gd name="connsiteX1" fmla="*/ 3998 w 580531"/>
                  <a:gd name="connsiteY1" fmla="*/ 488923 h 1203013"/>
                  <a:gd name="connsiteX2" fmla="*/ 122995 w 580531"/>
                  <a:gd name="connsiteY2" fmla="*/ 1202907 h 1203013"/>
                  <a:gd name="connsiteX3" fmla="*/ 323412 w 580531"/>
                  <a:gd name="connsiteY3" fmla="*/ 539027 h 1203013"/>
                  <a:gd name="connsiteX4" fmla="*/ 580195 w 580531"/>
                  <a:gd name="connsiteY4" fmla="*/ 81827 h 1203013"/>
                  <a:gd name="connsiteX5" fmla="*/ 267045 w 580531"/>
                  <a:gd name="connsiteY5" fmla="*/ 37986 h 1203013"/>
                  <a:gd name="connsiteX0" fmla="*/ 267045 w 568028"/>
                  <a:gd name="connsiteY0" fmla="*/ 55981 h 1221008"/>
                  <a:gd name="connsiteX1" fmla="*/ 3998 w 568028"/>
                  <a:gd name="connsiteY1" fmla="*/ 506918 h 1221008"/>
                  <a:gd name="connsiteX2" fmla="*/ 122995 w 568028"/>
                  <a:gd name="connsiteY2" fmla="*/ 1220902 h 1221008"/>
                  <a:gd name="connsiteX3" fmla="*/ 323412 w 568028"/>
                  <a:gd name="connsiteY3" fmla="*/ 557022 h 1221008"/>
                  <a:gd name="connsiteX4" fmla="*/ 567669 w 568028"/>
                  <a:gd name="connsiteY4" fmla="*/ 62244 h 1221008"/>
                  <a:gd name="connsiteX5" fmla="*/ 267045 w 568028"/>
                  <a:gd name="connsiteY5" fmla="*/ 55981 h 1221008"/>
                  <a:gd name="connsiteX0" fmla="*/ 267045 w 575843"/>
                  <a:gd name="connsiteY0" fmla="*/ 68107 h 1233134"/>
                  <a:gd name="connsiteX1" fmla="*/ 3998 w 575843"/>
                  <a:gd name="connsiteY1" fmla="*/ 519044 h 1233134"/>
                  <a:gd name="connsiteX2" fmla="*/ 122995 w 575843"/>
                  <a:gd name="connsiteY2" fmla="*/ 1233028 h 1233134"/>
                  <a:gd name="connsiteX3" fmla="*/ 323412 w 575843"/>
                  <a:gd name="connsiteY3" fmla="*/ 569148 h 1233134"/>
                  <a:gd name="connsiteX4" fmla="*/ 567669 w 575843"/>
                  <a:gd name="connsiteY4" fmla="*/ 74370 h 1233134"/>
                  <a:gd name="connsiteX5" fmla="*/ 267045 w 575843"/>
                  <a:gd name="connsiteY5" fmla="*/ 68107 h 1233134"/>
                  <a:gd name="connsiteX0" fmla="*/ 272637 w 581435"/>
                  <a:gd name="connsiteY0" fmla="*/ 68107 h 1233179"/>
                  <a:gd name="connsiteX1" fmla="*/ 9590 w 581435"/>
                  <a:gd name="connsiteY1" fmla="*/ 519044 h 1233179"/>
                  <a:gd name="connsiteX2" fmla="*/ 128587 w 581435"/>
                  <a:gd name="connsiteY2" fmla="*/ 1233028 h 1233179"/>
                  <a:gd name="connsiteX3" fmla="*/ 329004 w 581435"/>
                  <a:gd name="connsiteY3" fmla="*/ 569148 h 1233179"/>
                  <a:gd name="connsiteX4" fmla="*/ 573261 w 581435"/>
                  <a:gd name="connsiteY4" fmla="*/ 74370 h 1233179"/>
                  <a:gd name="connsiteX5" fmla="*/ 272637 w 581435"/>
                  <a:gd name="connsiteY5" fmla="*/ 68107 h 123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435" h="1233179">
                    <a:moveTo>
                      <a:pt x="272637" y="68107"/>
                    </a:moveTo>
                    <a:cubicBezTo>
                      <a:pt x="178692" y="142219"/>
                      <a:pt x="33598" y="324890"/>
                      <a:pt x="9590" y="519044"/>
                    </a:cubicBezTo>
                    <a:cubicBezTo>
                      <a:pt x="-14418" y="713198"/>
                      <a:pt x="195" y="1243466"/>
                      <a:pt x="128587" y="1233028"/>
                    </a:cubicBezTo>
                    <a:cubicBezTo>
                      <a:pt x="256979" y="1222590"/>
                      <a:pt x="252804" y="755995"/>
                      <a:pt x="329004" y="569148"/>
                    </a:cubicBezTo>
                    <a:cubicBezTo>
                      <a:pt x="405204" y="382301"/>
                      <a:pt x="626496" y="189192"/>
                      <a:pt x="573261" y="74370"/>
                    </a:cubicBezTo>
                    <a:cubicBezTo>
                      <a:pt x="520026" y="-40452"/>
                      <a:pt x="366582" y="-6005"/>
                      <a:pt x="272637" y="68107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95795 w 630824"/>
                          <a:gd name="connsiteY0" fmla="*/ 68107 h 1233179"/>
                          <a:gd name="connsiteX1" fmla="*/ 10404 w 630824"/>
                          <a:gd name="connsiteY1" fmla="*/ 519044 h 1233179"/>
                          <a:gd name="connsiteX2" fmla="*/ 139509 w 630824"/>
                          <a:gd name="connsiteY2" fmla="*/ 1233028 h 1233179"/>
                          <a:gd name="connsiteX3" fmla="*/ 356950 w 630824"/>
                          <a:gd name="connsiteY3" fmla="*/ 569148 h 1233179"/>
                          <a:gd name="connsiteX4" fmla="*/ 621955 w 630824"/>
                          <a:gd name="connsiteY4" fmla="*/ 74370 h 1233179"/>
                          <a:gd name="connsiteX5" fmla="*/ 295795 w 630824"/>
                          <a:gd name="connsiteY5" fmla="*/ 68107 h 1233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30824" h="1233179" extrusionOk="0">
                            <a:moveTo>
                              <a:pt x="295795" y="68107"/>
                            </a:moveTo>
                            <a:cubicBezTo>
                              <a:pt x="153509" y="117323"/>
                              <a:pt x="24045" y="329546"/>
                              <a:pt x="10404" y="519044"/>
                            </a:cubicBezTo>
                            <a:cubicBezTo>
                              <a:pt x="23034" y="721340"/>
                              <a:pt x="-7199" y="1243702"/>
                              <a:pt x="139509" y="1233028"/>
                            </a:cubicBezTo>
                            <a:cubicBezTo>
                              <a:pt x="236900" y="1263514"/>
                              <a:pt x="269815" y="780665"/>
                              <a:pt x="356950" y="569148"/>
                            </a:cubicBezTo>
                            <a:cubicBezTo>
                              <a:pt x="409486" y="365812"/>
                              <a:pt x="714311" y="205723"/>
                              <a:pt x="621955" y="74370"/>
                            </a:cubicBezTo>
                            <a:cubicBezTo>
                              <a:pt x="574312" y="-39252"/>
                              <a:pt x="411854" y="-35093"/>
                              <a:pt x="295795" y="68107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C19CACC8-E0E4-9A42-8933-4B65D69AF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142" y="3904703"/>
                <a:ext cx="0" cy="602273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54A3D856-C794-E641-AFF3-28BF96D0CC56}"/>
                </a:ext>
              </a:extLst>
            </p:cNvPr>
            <p:cNvGrpSpPr/>
            <p:nvPr/>
          </p:nvGrpSpPr>
          <p:grpSpPr>
            <a:xfrm>
              <a:off x="740779" y="3009481"/>
              <a:ext cx="319635" cy="1328344"/>
              <a:chOff x="656959" y="3603252"/>
              <a:chExt cx="319635" cy="1328344"/>
            </a:xfrm>
          </p:grpSpPr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F026921E-729E-1C44-B0C2-77FECD117C40}"/>
                  </a:ext>
                </a:extLst>
              </p:cNvPr>
              <p:cNvSpPr/>
              <p:nvPr/>
            </p:nvSpPr>
            <p:spPr>
              <a:xfrm rot="1523460">
                <a:off x="656959" y="4536785"/>
                <a:ext cx="319635" cy="39481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8DBFF8B6-402B-374A-99B0-DD98FAC01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321" y="3603252"/>
                <a:ext cx="0" cy="946563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FA7F507-C9FD-8947-867E-636F189067E8}"/>
                </a:ext>
              </a:extLst>
            </p:cNvPr>
            <p:cNvSpPr txBox="1"/>
            <p:nvPr/>
          </p:nvSpPr>
          <p:spPr>
            <a:xfrm>
              <a:off x="2748618" y="3160087"/>
              <a:ext cx="1056700" cy="2492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highlight>
                    <a:srgbClr val="C4141B"/>
                  </a:highlight>
                  <a:latin typeface="Arial Narrow" panose="020B0604020202020204" pitchFamily="34" charset="0"/>
                  <a:cs typeface="Arial Narrow" panose="020B0604020202020204" pitchFamily="34" charset="0"/>
                </a:rPr>
                <a:t> 1st </a:t>
              </a:r>
              <a:r>
                <a:rPr lang="en-US" sz="12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generation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DF310C47-5AD4-BA48-8834-3BADE3CC291D}"/>
                </a:ext>
              </a:extLst>
            </p:cNvPr>
            <p:cNvSpPr txBox="1"/>
            <p:nvPr/>
          </p:nvSpPr>
          <p:spPr>
            <a:xfrm>
              <a:off x="1980132" y="2808917"/>
              <a:ext cx="1135247" cy="2492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highlight>
                    <a:srgbClr val="C4141B"/>
                  </a:highlight>
                  <a:latin typeface="Arial Narrow" panose="020B0604020202020204" pitchFamily="34" charset="0"/>
                  <a:cs typeface="Arial Narrow" panose="020B0604020202020204" pitchFamily="34" charset="0"/>
                </a:rPr>
                <a:t> 10th </a:t>
              </a:r>
              <a:r>
                <a:rPr lang="en-US" sz="12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generation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60847929-EEEB-8A4C-9D81-9049DDC4D6D5}"/>
                </a:ext>
              </a:extLst>
            </p:cNvPr>
            <p:cNvSpPr txBox="1"/>
            <p:nvPr/>
          </p:nvSpPr>
          <p:spPr>
            <a:xfrm>
              <a:off x="580642" y="2808917"/>
              <a:ext cx="1241045" cy="2492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highlight>
                    <a:srgbClr val="C4141B"/>
                  </a:highlight>
                  <a:latin typeface="Arial Narrow" panose="020B0604020202020204" pitchFamily="34" charset="0"/>
                  <a:cs typeface="Arial Narrow" panose="020B0604020202020204" pitchFamily="34" charset="0"/>
                </a:rPr>
                <a:t> 100th </a:t>
              </a:r>
              <a:r>
                <a:rPr lang="en-US" sz="12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generation 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2870BA19-35FF-B34F-9895-77E97A78E50E}"/>
                </a:ext>
              </a:extLst>
            </p:cNvPr>
            <p:cNvSpPr txBox="1"/>
            <p:nvPr/>
          </p:nvSpPr>
          <p:spPr>
            <a:xfrm>
              <a:off x="907761" y="3128089"/>
              <a:ext cx="1170513" cy="2492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highlight>
                    <a:srgbClr val="C4141B"/>
                  </a:highlight>
                  <a:latin typeface="Arial Narrow" panose="020B0604020202020204" pitchFamily="34" charset="0"/>
                  <a:cs typeface="Arial Narrow" panose="020B0604020202020204" pitchFamily="34" charset="0"/>
                </a:rPr>
                <a:t> 50th </a:t>
              </a:r>
              <a:r>
                <a:rPr lang="en-US" sz="12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generation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29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5A9A-1D08-054B-927A-D626CA55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API-BASED POLYMER FINGERPRINTING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4B2B-7D0E-8745-AE0A-EC34CC95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39AE7-7518-4347-9FFA-994E22DEC4EC}"/>
              </a:ext>
            </a:extLst>
          </p:cNvPr>
          <p:cNvGrpSpPr/>
          <p:nvPr/>
        </p:nvGrpSpPr>
        <p:grpSpPr>
          <a:xfrm>
            <a:off x="4081389" y="1227242"/>
            <a:ext cx="4651131" cy="1333078"/>
            <a:chOff x="4081389" y="1434909"/>
            <a:chExt cx="4651131" cy="13330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33993F-D228-084B-BB50-033DEB4480AF}"/>
                </a:ext>
              </a:extLst>
            </p:cNvPr>
            <p:cNvGrpSpPr/>
            <p:nvPr/>
          </p:nvGrpSpPr>
          <p:grpSpPr>
            <a:xfrm>
              <a:off x="4081389" y="1434909"/>
              <a:ext cx="1063319" cy="1333074"/>
              <a:chOff x="1760163" y="2121364"/>
              <a:chExt cx="1325963" cy="1662345"/>
            </a:xfrm>
          </p:grpSpPr>
          <p:sp>
            <p:nvSpPr>
              <p:cNvPr id="104" name="Rectangle 19">
                <a:extLst>
                  <a:ext uri="{FF2B5EF4-FFF2-40B4-BE49-F238E27FC236}">
                    <a16:creationId xmlns:a16="http://schemas.microsoft.com/office/drawing/2014/main" id="{4090601D-F0DD-734A-985E-280A8EEC57DD}"/>
                  </a:ext>
                </a:extLst>
              </p:cNvPr>
              <p:cNvSpPr/>
              <p:nvPr/>
            </p:nvSpPr>
            <p:spPr>
              <a:xfrm>
                <a:off x="1760163" y="2121364"/>
                <a:ext cx="1325963" cy="1662345"/>
              </a:xfrm>
              <a:prstGeom prst="roundRect">
                <a:avLst>
                  <a:gd name="adj" fmla="val 11608"/>
                </a:avLst>
              </a:prstGeom>
              <a:solidFill>
                <a:srgbClr val="F6D26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API server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653C5EF-E257-B542-8B2F-2D5ED73BA6A9}"/>
                  </a:ext>
                </a:extLst>
              </p:cNvPr>
              <p:cNvGrpSpPr/>
              <p:nvPr/>
            </p:nvGrpSpPr>
            <p:grpSpPr>
              <a:xfrm>
                <a:off x="2019159" y="2687534"/>
                <a:ext cx="807968" cy="807968"/>
                <a:chOff x="2149504" y="2687534"/>
                <a:chExt cx="807968" cy="807968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3D43E1B8-7CA1-D44B-B119-8747707F3797}"/>
                    </a:ext>
                  </a:extLst>
                </p:cNvPr>
                <p:cNvSpPr/>
                <p:nvPr/>
              </p:nvSpPr>
              <p:spPr>
                <a:xfrm>
                  <a:off x="2257792" y="2795823"/>
                  <a:ext cx="591391" cy="591391"/>
                </a:xfrm>
                <a:prstGeom prst="roundRect">
                  <a:avLst/>
                </a:prstGeom>
                <a:noFill/>
                <a:ln w="50800">
                  <a:solidFill>
                    <a:schemeClr val="bg1"/>
                  </a:solidFill>
                  <a:miter lim="800000"/>
                  <a:tailEnd type="stealth" w="med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EEA41D6-8E90-494B-9765-016D124E8433}"/>
                    </a:ext>
                  </a:extLst>
                </p:cNvPr>
                <p:cNvGrpSpPr/>
                <p:nvPr/>
              </p:nvGrpSpPr>
              <p:grpSpPr>
                <a:xfrm>
                  <a:off x="2428797" y="2687534"/>
                  <a:ext cx="249381" cy="807968"/>
                  <a:chOff x="2298452" y="2687534"/>
                  <a:chExt cx="249381" cy="807968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1125E39B-B651-EE4C-AC2B-818A1487569B}"/>
                      </a:ext>
                    </a:extLst>
                  </p:cNvPr>
                  <p:cNvGrpSpPr/>
                  <p:nvPr/>
                </p:nvGrpSpPr>
                <p:grpSpPr>
                  <a:xfrm>
                    <a:off x="2298452" y="2687534"/>
                    <a:ext cx="249381" cy="101386"/>
                    <a:chOff x="2310939" y="2687534"/>
                    <a:chExt cx="249381" cy="101386"/>
                  </a:xfrm>
                </p:grpSpPr>
                <p:cxnSp>
                  <p:nvCxnSpPr>
                    <p:cNvPr id="7" name="Straight Connector 6">
                      <a:extLst>
                        <a:ext uri="{FF2B5EF4-FFF2-40B4-BE49-F238E27FC236}">
                          <a16:creationId xmlns:a16="http://schemas.microsoft.com/office/drawing/2014/main" id="{87FC68D2-5C23-B24A-AD53-298200A17A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10939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0B8D058E-6FA0-0E4D-A149-5A8E23C5613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3563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9BAB1318-9AA0-3643-84AC-F400B2DA114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6032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460F226C-75C7-9B4F-8921-3FC2BF9F18E5}"/>
                      </a:ext>
                    </a:extLst>
                  </p:cNvPr>
                  <p:cNvGrpSpPr/>
                  <p:nvPr/>
                </p:nvGrpSpPr>
                <p:grpSpPr>
                  <a:xfrm>
                    <a:off x="2298452" y="3394116"/>
                    <a:ext cx="249381" cy="101386"/>
                    <a:chOff x="2310939" y="2687534"/>
                    <a:chExt cx="249381" cy="101386"/>
                  </a:xfrm>
                </p:grpSpPr>
                <p:cxnSp>
                  <p:nvCxnSpPr>
                    <p:cNvPr id="121" name="Straight Connector 120">
                      <a:extLst>
                        <a:ext uri="{FF2B5EF4-FFF2-40B4-BE49-F238E27FC236}">
                          <a16:creationId xmlns:a16="http://schemas.microsoft.com/office/drawing/2014/main" id="{D3584D3A-D18A-A94A-8915-B3CE6A8ED4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10939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AAD5BFF0-884C-D343-A0BF-0B29B49A10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3563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>
                      <a:extLst>
                        <a:ext uri="{FF2B5EF4-FFF2-40B4-BE49-F238E27FC236}">
                          <a16:creationId xmlns:a16="http://schemas.microsoft.com/office/drawing/2014/main" id="{6E5AA630-91BC-9D47-9FAC-8A58591791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6032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1B6752E6-0588-E94F-99D8-7E28CF4DE1BB}"/>
                    </a:ext>
                  </a:extLst>
                </p:cNvPr>
                <p:cNvGrpSpPr/>
                <p:nvPr/>
              </p:nvGrpSpPr>
              <p:grpSpPr>
                <a:xfrm rot="5400000">
                  <a:off x="2428797" y="2687534"/>
                  <a:ext cx="249381" cy="807968"/>
                  <a:chOff x="2298452" y="2687534"/>
                  <a:chExt cx="249381" cy="807968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1C991770-3FC7-6947-B6FD-480E1FB44CFD}"/>
                      </a:ext>
                    </a:extLst>
                  </p:cNvPr>
                  <p:cNvGrpSpPr/>
                  <p:nvPr/>
                </p:nvGrpSpPr>
                <p:grpSpPr>
                  <a:xfrm>
                    <a:off x="2298452" y="2687534"/>
                    <a:ext cx="249381" cy="101386"/>
                    <a:chOff x="2310939" y="2687534"/>
                    <a:chExt cx="249381" cy="101386"/>
                  </a:xfrm>
                </p:grpSpPr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57ED2C2F-A95A-D34E-B33C-C243B2784D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10939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C0AECDAE-9DCE-7344-829F-2157E57A74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3563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059AEC2C-D241-B641-8164-B6A1A518C0C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6032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BC9C7689-E417-A14B-B29D-4BA9649E6DC1}"/>
                      </a:ext>
                    </a:extLst>
                  </p:cNvPr>
                  <p:cNvGrpSpPr/>
                  <p:nvPr/>
                </p:nvGrpSpPr>
                <p:grpSpPr>
                  <a:xfrm>
                    <a:off x="2298452" y="3394116"/>
                    <a:ext cx="249381" cy="101386"/>
                    <a:chOff x="2310939" y="2687534"/>
                    <a:chExt cx="249381" cy="101386"/>
                  </a:xfrm>
                </p:grpSpPr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9A1EDD4B-8B3B-C84B-832F-3EC419BE6C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10939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37513C78-6757-F842-9A5F-F5EE87921B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3563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CE23E576-049B-CE41-96AF-928C7426E4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60320" y="2687534"/>
                      <a:ext cx="0" cy="101386"/>
                    </a:xfrm>
                    <a:prstGeom prst="line">
                      <a:avLst/>
                    </a:prstGeom>
                    <a:ln w="508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D5E5F5-9E18-744F-9D20-ECE00C542CE6}"/>
                </a:ext>
              </a:extLst>
            </p:cNvPr>
            <p:cNvGrpSpPr/>
            <p:nvPr/>
          </p:nvGrpSpPr>
          <p:grpSpPr>
            <a:xfrm>
              <a:off x="6969842" y="1434909"/>
              <a:ext cx="1762678" cy="1333078"/>
              <a:chOff x="2980295" y="2349719"/>
              <a:chExt cx="1762678" cy="1333078"/>
            </a:xfrm>
          </p:grpSpPr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232C79D8-6C99-1D49-9AAB-6B4E5CF14AF9}"/>
                  </a:ext>
                </a:extLst>
              </p:cNvPr>
              <p:cNvSpPr/>
              <p:nvPr/>
            </p:nvSpPr>
            <p:spPr>
              <a:xfrm>
                <a:off x="3675609" y="3320119"/>
                <a:ext cx="372050" cy="312038"/>
              </a:xfrm>
              <a:prstGeom prst="roundRect">
                <a:avLst>
                  <a:gd name="adj" fmla="val 7482"/>
                </a:avLst>
              </a:prstGeom>
              <a:solidFill>
                <a:srgbClr val="1476DF"/>
              </a:solidFill>
              <a:ln>
                <a:noFill/>
                <a:miter lim="800000"/>
                <a:tailEnd type="stealth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E8FA9A2E-F196-914A-BD22-663C71C25EAE}"/>
                  </a:ext>
                </a:extLst>
              </p:cNvPr>
              <p:cNvSpPr/>
              <p:nvPr/>
            </p:nvSpPr>
            <p:spPr>
              <a:xfrm>
                <a:off x="3369632" y="3610561"/>
                <a:ext cx="984004" cy="72236"/>
              </a:xfrm>
              <a:prstGeom prst="roundRect">
                <a:avLst>
                  <a:gd name="adj" fmla="val 50000"/>
                </a:avLst>
              </a:prstGeom>
              <a:solidFill>
                <a:srgbClr val="1476DF"/>
              </a:solidFill>
              <a:ln>
                <a:noFill/>
                <a:miter lim="800000"/>
                <a:tailEnd type="stealth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B4E896-4E18-4947-82B0-BFF70584AD13}"/>
                  </a:ext>
                </a:extLst>
              </p:cNvPr>
              <p:cNvSpPr/>
              <p:nvPr/>
            </p:nvSpPr>
            <p:spPr>
              <a:xfrm>
                <a:off x="2980295" y="2349719"/>
                <a:ext cx="1762678" cy="1074132"/>
              </a:xfrm>
              <a:prstGeom prst="roundRect">
                <a:avLst>
                  <a:gd name="adj" fmla="val 7482"/>
                </a:avLst>
              </a:prstGeom>
              <a:solidFill>
                <a:schemeClr val="bg1"/>
              </a:solidFill>
              <a:ln w="50800">
                <a:solidFill>
                  <a:srgbClr val="1476DF"/>
                </a:solidFill>
                <a:miter lim="800000"/>
                <a:tailEnd type="stealth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94DA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&lt;/CODE&gt;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73735F-3C25-AC43-8172-C952B7A74D76}"/>
                </a:ext>
              </a:extLst>
            </p:cNvPr>
            <p:cNvGrpSpPr/>
            <p:nvPr/>
          </p:nvGrpSpPr>
          <p:grpSpPr>
            <a:xfrm>
              <a:off x="5217937" y="1509091"/>
              <a:ext cx="1678676" cy="1009412"/>
              <a:chOff x="4754880" y="2008108"/>
              <a:chExt cx="2031198" cy="1009412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D5785-DCF8-1A45-8EA1-404DDC038644}"/>
                  </a:ext>
                </a:extLst>
              </p:cNvPr>
              <p:cNvSpPr/>
              <p:nvPr/>
            </p:nvSpPr>
            <p:spPr>
              <a:xfrm>
                <a:off x="4978954" y="2008108"/>
                <a:ext cx="1583052" cy="307777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ctr"/>
                <a:r>
                  <a:rPr lang="en-US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SMILES, API key</a:t>
                </a:r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9DBC1894-47BB-AC45-A4BF-3EA1D629B9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4880" y="2337405"/>
                <a:ext cx="2031198" cy="0"/>
              </a:xfrm>
              <a:prstGeom prst="straightConnector1">
                <a:avLst/>
              </a:prstGeom>
              <a:ln w="19050">
                <a:solidFill>
                  <a:srgbClr val="80808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8EE6431-5213-A847-9F29-0F95E721C2B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754880" y="2688222"/>
                <a:ext cx="2031198" cy="0"/>
              </a:xfrm>
              <a:prstGeom prst="straightConnector1">
                <a:avLst/>
              </a:prstGeom>
              <a:ln w="19050">
                <a:solidFill>
                  <a:srgbClr val="80808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27C37C7-BE34-8D48-89CF-958F17AA90B9}"/>
                  </a:ext>
                </a:extLst>
              </p:cNvPr>
              <p:cNvSpPr/>
              <p:nvPr/>
            </p:nvSpPr>
            <p:spPr>
              <a:xfrm>
                <a:off x="4910059" y="2709743"/>
                <a:ext cx="172084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Polymer fingerprint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37058053-9FE6-A343-8DAD-43B440BF98BE}"/>
                  </a:ext>
                </a:extLst>
              </p:cNvPr>
              <p:cNvSpPr/>
              <p:nvPr/>
            </p:nvSpPr>
            <p:spPr>
              <a:xfrm>
                <a:off x="5237860" y="2358925"/>
                <a:ext cx="1065247" cy="30777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{.json}</a:t>
                </a:r>
              </a:p>
            </p:txBody>
          </p:sp>
        </p:grp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4B0AB4A-0699-F948-82D1-7A5F482A0A9A}"/>
              </a:ext>
            </a:extLst>
          </p:cNvPr>
          <p:cNvSpPr/>
          <p:nvPr/>
        </p:nvSpPr>
        <p:spPr>
          <a:xfrm>
            <a:off x="457200" y="1152185"/>
            <a:ext cx="34637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" panose="020B0502020104020203" pitchFamily="34" charset="-79"/>
                <a:cs typeface="Gill Sans" panose="020B0502020104020203" pitchFamily="34" charset="-79"/>
              </a:rPr>
              <a:t>Benefit of API </a:t>
            </a:r>
            <a:r>
              <a:rPr lang="en-US" sz="1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Application programming interface</a:t>
            </a:r>
            <a:endParaRPr lang="en-US" sz="11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Easy to bind to end-user’s codes</a:t>
            </a: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Language-agnostic</a:t>
            </a: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Not need to create </a:t>
            </a:r>
            <a:r>
              <a:rPr lang="en-US" sz="16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fp_input</a:t>
            </a:r>
            <a:endParaRPr lang="en-US" sz="1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Not need to connect to G2, G3, G4, T2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B14D198-CBA9-8440-9147-B5C2B5A82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1691"/>
              </p:ext>
            </p:extLst>
          </p:nvPr>
        </p:nvGraphicFramePr>
        <p:xfrm>
          <a:off x="504871" y="3368251"/>
          <a:ext cx="461576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07">
                  <a:extLst>
                    <a:ext uri="{9D8B030D-6E8A-4147-A177-3AD203B41FA5}">
                      <a16:colId xmlns:a16="http://schemas.microsoft.com/office/drawing/2014/main" val="2177624292"/>
                    </a:ext>
                  </a:extLst>
                </a:gridCol>
                <a:gridCol w="4227662">
                  <a:extLst>
                    <a:ext uri="{9D8B030D-6E8A-4147-A177-3AD203B41FA5}">
                      <a16:colId xmlns:a16="http://schemas.microsoft.com/office/drawing/2014/main" val="111884295"/>
                    </a:ext>
                  </a:extLst>
                </a:gridCol>
              </a:tblGrid>
              <a:tr h="10141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B8B8B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﻿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00F4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import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requests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500F4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import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pprint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url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=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B2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'http://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0B2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api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B2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-server-address/'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myJsonInput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=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'API-Client-Id':'******',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 'API-PWD':'******',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 'SMILES': 'CCC(CCCC)CCOCCCCOC'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result =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requests.post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url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, params=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myJsonInput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pprint.pprint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result.json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())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063633"/>
                  </a:ext>
                </a:extLst>
              </a:tr>
            </a:tbl>
          </a:graphicData>
        </a:graphic>
      </p:graphicFrame>
      <p:sp>
        <p:nvSpPr>
          <p:cNvPr id="165" name="Rectangle 164">
            <a:extLst>
              <a:ext uri="{FF2B5EF4-FFF2-40B4-BE49-F238E27FC236}">
                <a16:creationId xmlns:a16="http://schemas.microsoft.com/office/drawing/2014/main" id="{29B8F7E4-CDCF-D14B-9BEE-DE409734259C}"/>
              </a:ext>
            </a:extLst>
          </p:cNvPr>
          <p:cNvSpPr/>
          <p:nvPr/>
        </p:nvSpPr>
        <p:spPr>
          <a:xfrm>
            <a:off x="457200" y="3002500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" panose="020B0502020104020203" pitchFamily="34" charset="-79"/>
                <a:cs typeface="Gill Sans" panose="020B0502020104020203" pitchFamily="34" charset="-79"/>
              </a:rPr>
              <a:t>Example code</a:t>
            </a:r>
            <a:endParaRPr lang="en-US" sz="1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A24A8941-1316-DD47-A82F-12598F52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74111"/>
              </p:ext>
            </p:extLst>
          </p:nvPr>
        </p:nvGraphicFramePr>
        <p:xfrm>
          <a:off x="5537977" y="3368251"/>
          <a:ext cx="333170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703">
                  <a:extLst>
                    <a:ext uri="{9D8B030D-6E8A-4147-A177-3AD203B41FA5}">
                      <a16:colId xmlns:a16="http://schemas.microsoft.com/office/drawing/2014/main" val="111884295"/>
                    </a:ext>
                  </a:extLst>
                </a:gridCol>
              </a:tblGrid>
              <a:tr h="1014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﻿In [1]: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runfile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'API-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Caller.py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{'afpC4_C4_C4': 0.25,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'afpC4_C4_H1': 1.0454545454545454,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'afpC4_C4_O2': 0.09090909090909091,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'afpC4_O2_C4': 0.045454545454545456,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'afpH1_C4_H1': 0.3409090909090909,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'afpH1_C4_O2': 0.18181818181818182,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'bfp197': 0.8181818181818182,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...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mfpNumAliphaticRings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': 0.0,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mfpNumAromaticRings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': 0.0,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'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mfptpsa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': 0.10488636363636364}</a:t>
                      </a:r>
                    </a:p>
                  </a:txBody>
                  <a:tcPr>
                    <a:lnL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063633"/>
                  </a:ext>
                </a:extLst>
              </a:tr>
            </a:tbl>
          </a:graphicData>
        </a:graphic>
      </p:graphicFrame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3AC4F5F-C2F8-A540-BE95-5229698C54E3}"/>
              </a:ext>
            </a:extLst>
          </p:cNvPr>
          <p:cNvCxnSpPr>
            <a:cxnSpLocks/>
            <a:stCxn id="27" idx="3"/>
            <a:endCxn id="167" idx="1"/>
          </p:cNvCxnSpPr>
          <p:nvPr/>
        </p:nvCxnSpPr>
        <p:spPr>
          <a:xfrm>
            <a:off x="5120640" y="4511251"/>
            <a:ext cx="417337" cy="0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7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CF1A-CA09-AB4B-8C28-AF438708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POLYMER FINGERPRINTING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306FA-F16D-FA4D-826F-A14ADB0D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4FDFD-4461-DB41-9446-A0FF1F310ED5}"/>
              </a:ext>
            </a:extLst>
          </p:cNvPr>
          <p:cNvSpPr txBox="1"/>
          <p:nvPr/>
        </p:nvSpPr>
        <p:spPr>
          <a:xfrm>
            <a:off x="548640" y="1508760"/>
            <a:ext cx="36156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What’s the issues?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‘Short’ polymer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Side-chain related descriptors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2B44C9-505B-754D-BADC-AC8E6435688F}"/>
              </a:ext>
            </a:extLst>
          </p:cNvPr>
          <p:cNvSpPr/>
          <p:nvPr/>
        </p:nvSpPr>
        <p:spPr>
          <a:xfrm>
            <a:off x="1691640" y="2195366"/>
            <a:ext cx="4001363" cy="562630"/>
          </a:xfrm>
          <a:prstGeom prst="roundRect">
            <a:avLst>
              <a:gd name="adj" fmla="val 50000"/>
            </a:avLst>
          </a:prstGeom>
          <a:solidFill>
            <a:srgbClr val="F2F2F2"/>
          </a:solidFill>
        </p:spPr>
        <p:txBody>
          <a:bodyPr wrap="none" anchor="ctr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[*]C[*]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≠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[*]CC[*]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82E85-B148-1C4F-AA21-FE692506A3F8}"/>
              </a:ext>
            </a:extLst>
          </p:cNvPr>
          <p:cNvSpPr/>
          <p:nvPr/>
        </p:nvSpPr>
        <p:spPr>
          <a:xfrm>
            <a:off x="1691640" y="2798271"/>
            <a:ext cx="6292235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fp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returns wrong result for short polymers (main chain length &lt; 2) </a:t>
            </a:r>
            <a:b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like ([*]C[*])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 Fixed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1BB15-4A44-D04C-A499-7D96B058A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29490"/>
              </p:ext>
            </p:extLst>
          </p:nvPr>
        </p:nvGraphicFramePr>
        <p:xfrm>
          <a:off x="1691640" y="4113444"/>
          <a:ext cx="6720840" cy="914400"/>
        </p:xfrm>
        <a:graphic>
          <a:graphicData uri="http://schemas.openxmlformats.org/drawingml/2006/table">
            <a:tbl>
              <a:tblPr/>
              <a:tblGrid>
                <a:gridCol w="746760">
                  <a:extLst>
                    <a:ext uri="{9D8B030D-6E8A-4147-A177-3AD203B41FA5}">
                      <a16:colId xmlns:a16="http://schemas.microsoft.com/office/drawing/2014/main" val="3544024089"/>
                    </a:ext>
                  </a:extLst>
                </a:gridCol>
                <a:gridCol w="2439416">
                  <a:extLst>
                    <a:ext uri="{9D8B030D-6E8A-4147-A177-3AD203B41FA5}">
                      <a16:colId xmlns:a16="http://schemas.microsoft.com/office/drawing/2014/main" val="4284148163"/>
                    </a:ext>
                  </a:extLst>
                </a:gridCol>
                <a:gridCol w="3534664">
                  <a:extLst>
                    <a:ext uri="{9D8B030D-6E8A-4147-A177-3AD203B41FA5}">
                      <a16:colId xmlns:a16="http://schemas.microsoft.com/office/drawing/2014/main" val="1417419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solidFill>
                            <a:srgbClr val="F6D26F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#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234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solidFill>
                            <a:srgbClr val="F6D26F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key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234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solidFill>
                            <a:srgbClr val="F6D26F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definition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2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69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21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side_chain_abs</a:t>
                      </a:r>
                      <a:r>
                        <a:rPr lang="en-US" sz="1400" b="0" i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Absolute length of the shortest side chain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60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22 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side_chain_large_abs</a:t>
                      </a:r>
                      <a:r>
                        <a:rPr lang="en-US" sz="1400" b="0" i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dirty="0"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Absolute length of the longest side chain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8935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F8BFA72-2428-DC4E-95E8-63FBC2286EEF}"/>
              </a:ext>
            </a:extLst>
          </p:cNvPr>
          <p:cNvSpPr/>
          <p:nvPr/>
        </p:nvSpPr>
        <p:spPr>
          <a:xfrm>
            <a:off x="1691640" y="5066909"/>
            <a:ext cx="5509137" cy="9233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fp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takes too long computation time for complex polymers 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To bypass use a tag </a:t>
            </a:r>
            <a:r>
              <a:rPr lang="en-US" dirty="0" err="1">
                <a:highlight>
                  <a:srgbClr val="F2F2F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compute_side_chain</a:t>
            </a:r>
            <a:r>
              <a:rPr lang="en-US" dirty="0">
                <a:highlight>
                  <a:srgbClr val="F2F2F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18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DC29-A3E6-2C4B-9ACC-2C622DDC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FOR FEATURE ELIMINATION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85EF5-BAEA-4C43-9395-8467A59C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F0319-3931-B54F-96B4-C79F08E13D03}"/>
              </a:ext>
            </a:extLst>
          </p:cNvPr>
          <p:cNvSpPr/>
          <p:nvPr/>
        </p:nvSpPr>
        <p:spPr>
          <a:xfrm>
            <a:off x="457199" y="1152185"/>
            <a:ext cx="3930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" panose="020B0502020104020203" pitchFamily="34" charset="-79"/>
                <a:cs typeface="Gill Sans" panose="020B0502020104020203" pitchFamily="34" charset="-79"/>
              </a:rPr>
              <a:t>LASSO </a:t>
            </a:r>
            <a:r>
              <a:rPr lang="en-US" sz="1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least absolute shrinkage and selection operator</a:t>
            </a:r>
            <a:endParaRPr lang="en-US" sz="11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 regression analysis method that performs both </a:t>
            </a:r>
            <a:r>
              <a:rPr lang="en-US" sz="1600" b="1" i="1" dirty="0">
                <a:solidFill>
                  <a:srgbClr val="C4141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variable selection</a:t>
            </a: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and </a:t>
            </a:r>
            <a:r>
              <a:rPr lang="en-US" sz="1600" b="1" i="1" dirty="0">
                <a:solidFill>
                  <a:srgbClr val="C4141B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regularization</a:t>
            </a: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in order to enhance the prediction accuracy and interpretability of the statistical model it produces. </a:t>
            </a:r>
          </a:p>
          <a:p>
            <a:endParaRPr lang="en-US" sz="1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See the movie that shows how LASSO </a:t>
            </a:r>
            <a:b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simplifies regression model by eliminating silly descriptors </a:t>
            </a: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  <a:sym typeface="Wingdings" pitchFamily="2" charset="2"/>
              </a:rPr>
              <a:t> </a:t>
            </a:r>
            <a:r>
              <a:rPr lang="en-US" sz="1600" dirty="0">
                <a:hlinkClick r:id="rId2"/>
              </a:rPr>
              <a:t>https://www.youtube.com/watch?v=NGf0voTMlcs</a:t>
            </a:r>
            <a:endParaRPr lang="en-US" sz="1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AAA22E-B7A6-D541-9CE3-F8C41AA87BE3}"/>
              </a:ext>
            </a:extLst>
          </p:cNvPr>
          <p:cNvCxnSpPr>
            <a:cxnSpLocks/>
          </p:cNvCxnSpPr>
          <p:nvPr/>
        </p:nvCxnSpPr>
        <p:spPr>
          <a:xfrm>
            <a:off x="5486400" y="3033617"/>
            <a:ext cx="0" cy="544874"/>
          </a:xfrm>
          <a:prstGeom prst="straightConnector1">
            <a:avLst/>
          </a:prstGeom>
          <a:ln w="19050">
            <a:solidFill>
              <a:srgbClr val="80808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21B3D40-1C87-814C-A875-1EC4B2011062}"/>
              </a:ext>
            </a:extLst>
          </p:cNvPr>
          <p:cNvSpPr/>
          <p:nvPr/>
        </p:nvSpPr>
        <p:spPr>
          <a:xfrm>
            <a:off x="5004895" y="1508760"/>
            <a:ext cx="3291840" cy="1446550"/>
          </a:xfrm>
          <a:prstGeom prst="rect">
            <a:avLst/>
          </a:prstGeom>
          <a:ln w="50800">
            <a:solidFill>
              <a:srgbClr val="F2F2F2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file_fp_prop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=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fp_prop.csv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col_X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    =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aT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bT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m e</a:t>
            </a:r>
          </a:p>
          <a:p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col_Y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    =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DFT_bandgap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job              = </a:t>
            </a:r>
            <a:r>
              <a:rPr lang="en-US" sz="1100" dirty="0">
                <a:solidFill>
                  <a:srgbClr val="20B2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LASSO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LASSO_n_fold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= 5 </a:t>
            </a:r>
          </a:p>
          <a:p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LASSO_col_X_keep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= afp_C4_C4_C4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bT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LASSO_file_fp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=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fp_prop_LASSO.csv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verbosity        =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C5605B-0AC3-324E-93C7-E073D5DFD3A0}"/>
              </a:ext>
            </a:extLst>
          </p:cNvPr>
          <p:cNvGrpSpPr/>
          <p:nvPr/>
        </p:nvGrpSpPr>
        <p:grpSpPr>
          <a:xfrm>
            <a:off x="4618299" y="3566917"/>
            <a:ext cx="3764159" cy="2433047"/>
            <a:chOff x="9164256" y="440733"/>
            <a:chExt cx="9144000" cy="59765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88C49B-DBEB-BF48-AF42-081B3CBD8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4256" y="440733"/>
              <a:ext cx="9144000" cy="597653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6F42D-4261-6648-86EE-3F1539F24287}"/>
                </a:ext>
              </a:extLst>
            </p:cNvPr>
            <p:cNvSpPr/>
            <p:nvPr/>
          </p:nvSpPr>
          <p:spPr>
            <a:xfrm>
              <a:off x="16662336" y="851998"/>
              <a:ext cx="1479666" cy="1251122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E5EE7D-BE3E-C844-8D46-2ACE1D494890}"/>
                </a:ext>
              </a:extLst>
            </p:cNvPr>
            <p:cNvSpPr/>
            <p:nvPr/>
          </p:nvSpPr>
          <p:spPr>
            <a:xfrm>
              <a:off x="15261800" y="851998"/>
              <a:ext cx="1479666" cy="1022522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54042A-F75F-4C45-8351-80A425ADD1A6}"/>
                </a:ext>
              </a:extLst>
            </p:cNvPr>
            <p:cNvSpPr/>
            <p:nvPr/>
          </p:nvSpPr>
          <p:spPr>
            <a:xfrm>
              <a:off x="14359710" y="706712"/>
              <a:ext cx="1479666" cy="1022522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1440CD-157B-4040-B787-75345A07DAB1}"/>
                </a:ext>
              </a:extLst>
            </p:cNvPr>
            <p:cNvSpPr/>
            <p:nvPr/>
          </p:nvSpPr>
          <p:spPr>
            <a:xfrm>
              <a:off x="10134951" y="718287"/>
              <a:ext cx="1479666" cy="1022522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0A22BF-8ADF-AE45-8F30-E15FFDFF63D3}"/>
                </a:ext>
              </a:extLst>
            </p:cNvPr>
            <p:cNvSpPr/>
            <p:nvPr/>
          </p:nvSpPr>
          <p:spPr>
            <a:xfrm>
              <a:off x="12318936" y="1829457"/>
              <a:ext cx="1683961" cy="1022522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4DE586-174F-E74A-BD6F-723C4ED10DFA}"/>
                </a:ext>
              </a:extLst>
            </p:cNvPr>
            <p:cNvSpPr/>
            <p:nvPr/>
          </p:nvSpPr>
          <p:spPr>
            <a:xfrm>
              <a:off x="11000735" y="2275725"/>
              <a:ext cx="1683961" cy="1022522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2189A4-8E95-4A4B-AD7A-116B35E9866B}"/>
                </a:ext>
              </a:extLst>
            </p:cNvPr>
            <p:cNvSpPr/>
            <p:nvPr/>
          </p:nvSpPr>
          <p:spPr>
            <a:xfrm>
              <a:off x="10514599" y="4617719"/>
              <a:ext cx="961122" cy="405155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5DE674F-743F-B94F-9D29-46690C0E62E3}"/>
              </a:ext>
            </a:extLst>
          </p:cNvPr>
          <p:cNvSpPr/>
          <p:nvPr/>
        </p:nvSpPr>
        <p:spPr>
          <a:xfrm>
            <a:off x="4906245" y="1152185"/>
            <a:ext cx="2357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ill Sans" panose="020B0502020104020203" pitchFamily="34" charset="-79"/>
                <a:cs typeface="Gill Sans" panose="020B0502020104020203" pitchFamily="34" charset="-79"/>
              </a:rPr>
              <a:t>Input for </a:t>
            </a:r>
            <a:r>
              <a:rPr lang="en-US" sz="1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fe</a:t>
            </a:r>
            <a:r>
              <a:rPr lang="en-US" sz="1600" dirty="0">
                <a:latin typeface="Gill Sans" panose="020B0502020104020203" pitchFamily="34" charset="-79"/>
                <a:cs typeface="Gill Sans" panose="020B0502020104020203" pitchFamily="34" charset="-79"/>
              </a:rPr>
              <a:t> to run LASSO</a:t>
            </a:r>
            <a:endParaRPr lang="en-US" sz="1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565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D7F1-F081-744C-885A-D7FE7BDC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1E61C-9C58-F144-90A4-1FBD1D05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74E48-0509-D14B-84E0-263A0A595EDB}"/>
              </a:ext>
            </a:extLst>
          </p:cNvPr>
          <p:cNvSpPr txBox="1"/>
          <p:nvPr/>
        </p:nvSpPr>
        <p:spPr>
          <a:xfrm>
            <a:off x="548640" y="1188720"/>
            <a:ext cx="74739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Underway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Ladder polymer – Polymer drawer, fingerprinting &amp;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Block level polymer fingerprinting – completeness, uniqueness &amp; minimal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Documentation (GA)</a:t>
            </a:r>
          </a:p>
          <a:p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Staggering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Side-chain related fingerprinting algorithm – staggering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Polymer Genome Webserver – mirroring site (backup for emergency)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Data mining &amp; curation &amp; model development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8FC9EE-6101-CC49-898E-B675C1732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01368"/>
              </p:ext>
            </p:extLst>
          </p:nvPr>
        </p:nvGraphicFramePr>
        <p:xfrm>
          <a:off x="5846616" y="3482726"/>
          <a:ext cx="2603558" cy="2460874"/>
        </p:xfrm>
        <a:graphic>
          <a:graphicData uri="http://schemas.openxmlformats.org/drawingml/2006/table">
            <a:tbl>
              <a:tblPr/>
              <a:tblGrid>
                <a:gridCol w="2603558">
                  <a:extLst>
                    <a:ext uri="{9D8B030D-6E8A-4147-A177-3AD203B41FA5}">
                      <a16:colId xmlns:a16="http://schemas.microsoft.com/office/drawing/2014/main" val="1866358504"/>
                    </a:ext>
                  </a:extLst>
                </a:gridCol>
              </a:tblGrid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Intrinsic_viscosity_eta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Light" panose="020B0302020104020203" pitchFamily="34" charset="-79"/>
                        <a:cs typeface="Gill Sans Light" panose="020B0302020104020203" pitchFamily="34" charset="-79"/>
                      </a:endParaRP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29271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Specific_volume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830509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Crystallization_temp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.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35189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Surface_tension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2065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Linear_expansion_coefficient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53923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Gas_solubility_coefficient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_(S)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139625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Contact_angle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47666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Volume_expansion_coefficient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268427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Softening_temp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.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365051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LC_phase_transition_temp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.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54385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Water_absorption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161976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Gas_diffusion_coefficient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_(D)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46308"/>
                  </a:ext>
                </a:extLst>
              </a:tr>
              <a:tr h="166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Melt_viscosity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Light" panose="020B0302020104020203" pitchFamily="34" charset="-79"/>
                          <a:cs typeface="Gill Sans Light" panose="020B0302020104020203" pitchFamily="34" charset="-79"/>
                        </a:rPr>
                        <a:t> </a:t>
                      </a:r>
                    </a:p>
                  </a:txBody>
                  <a:tcPr marL="6418" marR="6418" marT="6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10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6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75000"/>
            </a:schemeClr>
          </a:solidFill>
          <a:miter lim="800000"/>
          <a:tailEnd type="stealth" w="med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19454</TotalTime>
  <Words>948</Words>
  <Application>Microsoft Macintosh PowerPoint</Application>
  <PresentationFormat>On-screen Show (4:3)</PresentationFormat>
  <Paragraphs>272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Consolas</vt:lpstr>
      <vt:lpstr>DIN Condensed</vt:lpstr>
      <vt:lpstr>Gill Sans</vt:lpstr>
      <vt:lpstr>Gill Sans Light</vt:lpstr>
      <vt:lpstr>Gill Sans SemiBold</vt:lpstr>
      <vt:lpstr>Office Theme</vt:lpstr>
      <vt:lpstr>New features in Polymer Genome &amp; Development Status</vt:lpstr>
      <vt:lpstr>OVERVIEW</vt:lpstr>
      <vt:lpstr>NEW FEATURES</vt:lpstr>
      <vt:lpstr>GENETIC ALGORITHM TOOLKIT</vt:lpstr>
      <vt:lpstr>GENETIC ALGORITHM TOOLKIT</vt:lpstr>
      <vt:lpstr>API-BASED POLYMER FINGERPRINTING</vt:lpstr>
      <vt:lpstr>UPDATES ON POLYMER FINGERPRINTING </vt:lpstr>
      <vt:lpstr>LASSO FOR FEATURE ELIMINATION</vt:lpstr>
      <vt:lpstr>DEVELOPMENT STATUS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Gallagher, John CIV ONRA, ONRG</dc:creator>
  <cp:lastModifiedBy>Kim, Chiho</cp:lastModifiedBy>
  <cp:revision>833</cp:revision>
  <cp:lastPrinted>2019-04-18T23:07:59Z</cp:lastPrinted>
  <dcterms:created xsi:type="dcterms:W3CDTF">2015-04-08T22:35:49Z</dcterms:created>
  <dcterms:modified xsi:type="dcterms:W3CDTF">2019-12-03T17:47:48Z</dcterms:modified>
</cp:coreProperties>
</file>