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4" r:id="rId1"/>
  </p:sldMasterIdLst>
  <p:notesMasterIdLst>
    <p:notesMasterId r:id="rId14"/>
  </p:notesMasterIdLst>
  <p:handoutMasterIdLst>
    <p:handoutMasterId r:id="rId15"/>
  </p:handoutMasterIdLst>
  <p:sldIdLst>
    <p:sldId id="503" r:id="rId2"/>
    <p:sldId id="519" r:id="rId3"/>
    <p:sldId id="520" r:id="rId4"/>
    <p:sldId id="521" r:id="rId5"/>
    <p:sldId id="522" r:id="rId6"/>
    <p:sldId id="523" r:id="rId7"/>
    <p:sldId id="524" r:id="rId8"/>
    <p:sldId id="525" r:id="rId9"/>
    <p:sldId id="526" r:id="rId10"/>
    <p:sldId id="527" r:id="rId11"/>
    <p:sldId id="528" r:id="rId12"/>
    <p:sldId id="529" r:id="rId13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22" userDrawn="1">
          <p15:clr>
            <a:srgbClr val="A4A3A4"/>
          </p15:clr>
        </p15:guide>
        <p15:guide id="3" pos="5645" userDrawn="1">
          <p15:clr>
            <a:srgbClr val="A4A3A4"/>
          </p15:clr>
        </p15:guide>
        <p15:guide id="4" pos="979" userDrawn="1">
          <p15:clr>
            <a:srgbClr val="A4A3A4"/>
          </p15:clr>
        </p15:guide>
        <p15:guide id="5" pos="230" userDrawn="1">
          <p15:clr>
            <a:srgbClr val="A4A3A4"/>
          </p15:clr>
        </p15:guide>
        <p15:guide id="6" orient="horz" pos="244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DADA"/>
    <a:srgbClr val="020202"/>
    <a:srgbClr val="44618B"/>
    <a:srgbClr val="F8F7F9"/>
    <a:srgbClr val="F8F8F8"/>
    <a:srgbClr val="F3F3F3"/>
    <a:srgbClr val="2F3640"/>
    <a:srgbClr val="49525E"/>
    <a:srgbClr val="BFC1C1"/>
    <a:srgbClr val="E2E2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66" autoAdjust="0"/>
    <p:restoredTop sz="96317" autoAdjust="0"/>
  </p:normalViewPr>
  <p:slideViewPr>
    <p:cSldViewPr>
      <p:cViewPr varScale="1">
        <p:scale>
          <a:sx n="99" d="100"/>
          <a:sy n="99" d="100"/>
        </p:scale>
        <p:origin x="1368" y="168"/>
      </p:cViewPr>
      <p:guideLst>
        <p:guide orient="horz" pos="2160"/>
        <p:guide pos="2822"/>
        <p:guide pos="5645"/>
        <p:guide pos="979"/>
        <p:guide pos="230"/>
        <p:guide orient="horz" pos="2448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77" d="100"/>
        <a:sy n="77" d="100"/>
      </p:scale>
      <p:origin x="0" y="0"/>
    </p:cViewPr>
  </p:sorterViewPr>
  <p:gridSpacing cx="45720" cy="4572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43343" cy="465455"/>
          </a:xfrm>
          <a:prstGeom prst="rect">
            <a:avLst/>
          </a:prstGeom>
        </p:spPr>
        <p:txBody>
          <a:bodyPr vert="horz" lIns="93298" tIns="46649" rIns="93298" bIns="4664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4" y="1"/>
            <a:ext cx="3043343" cy="465455"/>
          </a:xfrm>
          <a:prstGeom prst="rect">
            <a:avLst/>
          </a:prstGeom>
        </p:spPr>
        <p:txBody>
          <a:bodyPr vert="horz" lIns="93298" tIns="46649" rIns="93298" bIns="46649" rtlCol="0"/>
          <a:lstStyle>
            <a:lvl1pPr algn="r">
              <a:defRPr sz="1200"/>
            </a:lvl1pPr>
          </a:lstStyle>
          <a:p>
            <a:fld id="{F341C5F9-EDA4-4C89-AF30-4CB31B0EB37C}" type="datetimeFigureOut">
              <a:rPr lang="en-US" smtClean="0"/>
              <a:t>11/19/19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1"/>
            <a:ext cx="3043343" cy="465455"/>
          </a:xfrm>
          <a:prstGeom prst="rect">
            <a:avLst/>
          </a:prstGeom>
        </p:spPr>
        <p:txBody>
          <a:bodyPr vert="horz" lIns="93298" tIns="46649" rIns="93298" bIns="4664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4" y="8842031"/>
            <a:ext cx="3043343" cy="465455"/>
          </a:xfrm>
          <a:prstGeom prst="rect">
            <a:avLst/>
          </a:prstGeom>
        </p:spPr>
        <p:txBody>
          <a:bodyPr vert="horz" lIns="93298" tIns="46649" rIns="93298" bIns="46649" rtlCol="0" anchor="b"/>
          <a:lstStyle>
            <a:lvl1pPr algn="r">
              <a:defRPr sz="1200"/>
            </a:lvl1pPr>
          </a:lstStyle>
          <a:p>
            <a:fld id="{A110DC13-D8FB-4A2D-ABCB-EDC7F7C5CD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9399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43343" cy="465455"/>
          </a:xfrm>
          <a:prstGeom prst="rect">
            <a:avLst/>
          </a:prstGeom>
        </p:spPr>
        <p:txBody>
          <a:bodyPr vert="horz" lIns="93298" tIns="46649" rIns="93298" bIns="4664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4" y="1"/>
            <a:ext cx="3043343" cy="465455"/>
          </a:xfrm>
          <a:prstGeom prst="rect">
            <a:avLst/>
          </a:prstGeom>
        </p:spPr>
        <p:txBody>
          <a:bodyPr vert="horz" lIns="93298" tIns="46649" rIns="93298" bIns="46649" rtlCol="0"/>
          <a:lstStyle>
            <a:lvl1pPr algn="r">
              <a:defRPr sz="1200"/>
            </a:lvl1pPr>
          </a:lstStyle>
          <a:p>
            <a:fld id="{827992FB-8586-4006-9965-76A7D8AE05A3}" type="datetimeFigureOut">
              <a:rPr lang="en-US" smtClean="0"/>
              <a:t>11/19/19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98" tIns="46649" rIns="93298" bIns="4664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5"/>
            <a:ext cx="5618480" cy="4189095"/>
          </a:xfrm>
          <a:prstGeom prst="rect">
            <a:avLst/>
          </a:prstGeom>
        </p:spPr>
        <p:txBody>
          <a:bodyPr vert="horz" lIns="93298" tIns="46649" rIns="93298" bIns="4664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1"/>
            <a:ext cx="3043343" cy="465455"/>
          </a:xfrm>
          <a:prstGeom prst="rect">
            <a:avLst/>
          </a:prstGeom>
        </p:spPr>
        <p:txBody>
          <a:bodyPr vert="horz" lIns="93298" tIns="46649" rIns="93298" bIns="4664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4" y="8842031"/>
            <a:ext cx="3043343" cy="465455"/>
          </a:xfrm>
          <a:prstGeom prst="rect">
            <a:avLst/>
          </a:prstGeom>
        </p:spPr>
        <p:txBody>
          <a:bodyPr vert="horz" lIns="93298" tIns="46649" rIns="93298" bIns="46649" rtlCol="0" anchor="b"/>
          <a:lstStyle>
            <a:lvl1pPr algn="r">
              <a:defRPr sz="1200"/>
            </a:lvl1pPr>
          </a:lstStyle>
          <a:p>
            <a:fld id="{29109CFF-ACF6-4958-A896-D3D59AF6F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950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alphaModFix amt="34000"/>
            <a:extLst/>
          </a:blip>
          <a:srcRect b="25714"/>
          <a:stretch/>
        </p:blipFill>
        <p:spPr>
          <a:xfrm>
            <a:off x="0" y="914400"/>
            <a:ext cx="9144000" cy="16981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3256" y="1138311"/>
            <a:ext cx="8692144" cy="1470025"/>
          </a:xfrm>
        </p:spPr>
        <p:txBody>
          <a:bodyPr anchor="t">
            <a:normAutofit/>
          </a:bodyPr>
          <a:lstStyle>
            <a:lvl1pPr algn="l">
              <a:lnSpc>
                <a:spcPct val="80000"/>
              </a:lnSpc>
              <a:defRPr sz="3200" b="0" i="0">
                <a:solidFill>
                  <a:schemeClr val="tx1"/>
                </a:solidFill>
                <a:latin typeface="Gill Sans Light" charset="0"/>
                <a:ea typeface="Gill Sans Light" charset="0"/>
                <a:cs typeface="Gill Sans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3256" y="2673985"/>
            <a:ext cx="8692144" cy="613134"/>
          </a:xfrm>
        </p:spPr>
        <p:txBody>
          <a:bodyPr anchor="t">
            <a:normAutofit/>
          </a:bodyPr>
          <a:lstStyle>
            <a:lvl1pPr marL="0" indent="0" algn="l">
              <a:lnSpc>
                <a:spcPct val="80000"/>
              </a:lnSpc>
              <a:buNone/>
              <a:defRPr sz="1800" b="0" i="0">
                <a:solidFill>
                  <a:schemeClr val="tx1"/>
                </a:solidFill>
                <a:latin typeface="Gill Sans Light" charset="0"/>
                <a:ea typeface="Gill Sans Light" charset="0"/>
                <a:cs typeface="Gill Sans Light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Gill Sans Light" charset="0"/>
                <a:ea typeface="Gill Sans Light" charset="0"/>
                <a:cs typeface="Gill Sans Light" charset="0"/>
              </a:defRPr>
            </a:lvl1pPr>
          </a:lstStyle>
          <a:p>
            <a:fld id="{A193A4F9-AD97-4E87-BDB1-F8DF8309274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Gill Sans Light" charset="0"/>
                <a:ea typeface="Gill Sans Light" charset="0"/>
                <a:cs typeface="Gill Sans Light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Gill Sans Light" charset="0"/>
                <a:ea typeface="Gill Sans Light" charset="0"/>
                <a:cs typeface="Gill Sans Light" charset="0"/>
              </a:defRPr>
            </a:lvl1pPr>
          </a:lstStyle>
          <a:p>
            <a:fld id="{4A185D36-C233-4F97-A082-DCA59217D9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6587397"/>
            <a:ext cx="9144000" cy="270603"/>
          </a:xfrm>
          <a:prstGeom prst="rect">
            <a:avLst/>
          </a:prstGeom>
          <a:gradFill flip="none" rotWithShape="1">
            <a:gsLst>
              <a:gs pos="100000">
                <a:srgbClr val="F3F3F3"/>
              </a:gs>
              <a:gs pos="0">
                <a:srgbClr val="E2E2E2"/>
              </a:gs>
            </a:gsLst>
            <a:lin ang="5400000" scaled="0"/>
            <a:tileRect/>
          </a:gradFill>
          <a:ln>
            <a:noFill/>
            <a:miter lim="800000"/>
            <a:tailEnd type="stealth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45720" y="6595871"/>
            <a:ext cx="3999498" cy="246221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49525E"/>
                </a:solidFill>
                <a:effectLst/>
                <a:uLnTx/>
                <a:uFillTx/>
                <a:latin typeface="Gill Sans Light" charset="0"/>
                <a:ea typeface="Gill Sans Light" charset="0"/>
                <a:cs typeface="Gill Sans Light" charset="0"/>
              </a:rPr>
              <a:t>Ramprasad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49525E"/>
                </a:solidFill>
                <a:effectLst/>
                <a:uLnTx/>
                <a:uFillTx/>
                <a:latin typeface="Gill Sans Light" charset="0"/>
                <a:ea typeface="Gill Sans Light" charset="0"/>
                <a:cs typeface="Gill Sans Light" charset="0"/>
              </a:rPr>
              <a:t> Research Group, Georgia Institute of Technology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9144000" cy="926757"/>
          </a:xfrm>
          <a:prstGeom prst="rect">
            <a:avLst/>
          </a:prstGeom>
          <a:gradFill flip="none" rotWithShape="1">
            <a:gsLst>
              <a:gs pos="100000">
                <a:srgbClr val="F8F8F8"/>
              </a:gs>
              <a:gs pos="0">
                <a:srgbClr val="E2E2E2"/>
              </a:gs>
            </a:gsLst>
            <a:lin ang="5400000" scaled="0"/>
            <a:tileRect/>
          </a:gradFill>
          <a:ln>
            <a:noFill/>
            <a:miter lim="800000"/>
            <a:tailEnd type="stealth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131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AE93B-8ABA-403B-9AC5-16506015B8F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11/19/19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85D36-C233-4F97-A082-DCA59217D9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915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935DC-5AF0-4855-827E-DBC94FBA0CF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11/19/19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85D36-C233-4F97-A082-DCA59217D9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3728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ocuments and Settings\mitt.mittendorff\My Documents\$$$MIRROR-R-drive-32-Herr-copiesOfPreviousBriefings\$$$MittsSlideSources\32BackgroundSlide-NoBottom-2013.1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2190" cy="6858000"/>
          </a:xfrm>
          <a:prstGeom prst="rect">
            <a:avLst/>
          </a:prstGeom>
          <a:noFill/>
        </p:spPr>
      </p:pic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1828800" y="0"/>
            <a:ext cx="7315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lnSpc>
                <a:spcPct val="80000"/>
              </a:lnSpc>
              <a:defRPr sz="320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72CA18-BB21-4D94-9EBA-7EE38357367A}" type="datetime1">
              <a:rPr lang="en-US" smtClean="0"/>
              <a:pPr>
                <a:defRPr/>
              </a:pPr>
              <a:t>11/19/19</a:t>
            </a:fld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A4500-D9DD-4055-A009-7BE2D4A4BBF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>
            <a:lvl1pPr>
              <a:defRPr lang="en-US" sz="1100" smtClean="0">
                <a:effectLst/>
              </a:defRPr>
            </a:lvl1pPr>
          </a:lstStyle>
          <a:p>
            <a:pPr>
              <a:defRPr/>
            </a:pPr>
            <a:r>
              <a:rPr dirty="0"/>
              <a:t>UNCLASSIFIED//FOUO</a:t>
            </a:r>
          </a:p>
        </p:txBody>
      </p:sp>
    </p:spTree>
    <p:extLst>
      <p:ext uri="{BB962C8B-B14F-4D97-AF65-F5344CB8AC3E}">
        <p14:creationId xmlns:p14="http://schemas.microsoft.com/office/powerpoint/2010/main" val="3394522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>
          <a:xfrm>
            <a:off x="0" y="6587397"/>
            <a:ext cx="9144000" cy="270603"/>
          </a:xfrm>
          <a:prstGeom prst="rect">
            <a:avLst/>
          </a:prstGeom>
          <a:gradFill flip="none" rotWithShape="1">
            <a:gsLst>
              <a:gs pos="100000">
                <a:srgbClr val="F3F3F3"/>
              </a:gs>
              <a:gs pos="0">
                <a:srgbClr val="E2E2E2"/>
              </a:gs>
            </a:gsLst>
            <a:lin ang="5400000" scaled="0"/>
            <a:tileRect/>
          </a:gradFill>
          <a:ln>
            <a:noFill/>
            <a:miter lim="800000"/>
            <a:tailEnd type="stealth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0" y="0"/>
            <a:ext cx="9144000" cy="926757"/>
          </a:xfrm>
          <a:prstGeom prst="rect">
            <a:avLst/>
          </a:prstGeom>
          <a:gradFill flip="none" rotWithShape="1">
            <a:gsLst>
              <a:gs pos="100000">
                <a:srgbClr val="F8F8F8"/>
              </a:gs>
              <a:gs pos="0">
                <a:srgbClr val="E2E2E2"/>
              </a:gs>
            </a:gsLst>
            <a:lin ang="5400000" scaled="0"/>
            <a:tileRect/>
          </a:gradFill>
          <a:ln>
            <a:noFill/>
            <a:miter lim="800000"/>
            <a:tailEnd type="stealth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" y="74758"/>
            <a:ext cx="9052560" cy="777240"/>
          </a:xfrm>
        </p:spPr>
        <p:txBody>
          <a:bodyPr>
            <a:normAutofit/>
          </a:bodyPr>
          <a:lstStyle>
            <a:lvl1pPr algn="ctr">
              <a:defRPr sz="3600" b="0" i="0">
                <a:solidFill>
                  <a:srgbClr val="2F3640"/>
                </a:solidFill>
                <a:latin typeface="Gill Sans" charset="0"/>
                <a:ea typeface="Gill Sans" charset="0"/>
                <a:cs typeface="Gill Sans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Gill Sans Light" charset="0"/>
                <a:ea typeface="Gill Sans Light" charset="0"/>
                <a:cs typeface="Gill Sans Light" charset="0"/>
              </a:defRPr>
            </a:lvl1pPr>
            <a:lvl2pPr>
              <a:defRPr b="0" i="0">
                <a:latin typeface="Gill Sans Light" charset="0"/>
                <a:ea typeface="Gill Sans Light" charset="0"/>
                <a:cs typeface="Gill Sans Light" charset="0"/>
              </a:defRPr>
            </a:lvl2pPr>
            <a:lvl3pPr>
              <a:defRPr b="0" i="0">
                <a:latin typeface="Gill Sans Light" charset="0"/>
                <a:ea typeface="Gill Sans Light" charset="0"/>
                <a:cs typeface="Gill Sans Light" charset="0"/>
              </a:defRPr>
            </a:lvl3pPr>
            <a:lvl4pPr>
              <a:defRPr b="0" i="0">
                <a:latin typeface="Gill Sans Light" charset="0"/>
                <a:ea typeface="Gill Sans Light" charset="0"/>
                <a:cs typeface="Gill Sans Light" charset="0"/>
              </a:defRPr>
            </a:lvl4pPr>
            <a:lvl5pPr>
              <a:defRPr b="0" i="0">
                <a:latin typeface="Gill Sans Light" charset="0"/>
                <a:ea typeface="Gill Sans Light" charset="0"/>
                <a:cs typeface="Gill Sans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1080" y="6589933"/>
            <a:ext cx="457200" cy="258097"/>
          </a:xfrm>
          <a:noFill/>
        </p:spPr>
        <p:txBody>
          <a:bodyPr anchor="b"/>
          <a:lstStyle>
            <a:lvl1pPr algn="r">
              <a:defRPr sz="1000" b="0" i="0">
                <a:solidFill>
                  <a:srgbClr val="49525E"/>
                </a:solidFill>
                <a:latin typeface="Gill Sans Light" charset="0"/>
                <a:ea typeface="Gill Sans Light" charset="0"/>
                <a:cs typeface="Gill Sans Light" charset="0"/>
              </a:defRPr>
            </a:lvl1pPr>
          </a:lstStyle>
          <a:p>
            <a:fld id="{4A185D36-C233-4F97-A082-DCA59217D9E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45720" y="6595871"/>
            <a:ext cx="3999498" cy="246221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49525E"/>
                </a:solidFill>
                <a:effectLst/>
                <a:uLnTx/>
                <a:uFillTx/>
                <a:latin typeface="Gill Sans Light" charset="0"/>
                <a:ea typeface="Gill Sans Light" charset="0"/>
                <a:cs typeface="Gill Sans Light" charset="0"/>
              </a:rPr>
              <a:t>Ramprasad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49525E"/>
                </a:solidFill>
                <a:effectLst/>
                <a:uLnTx/>
                <a:uFillTx/>
                <a:latin typeface="Gill Sans Light" charset="0"/>
                <a:ea typeface="Gill Sans Light" charset="0"/>
                <a:cs typeface="Gill Sans Light" charset="0"/>
              </a:rPr>
              <a:t> Research Group, Georgia Institute of Technology</a:t>
            </a:r>
          </a:p>
        </p:txBody>
      </p:sp>
    </p:spTree>
    <p:extLst>
      <p:ext uri="{BB962C8B-B14F-4D97-AF65-F5344CB8AC3E}">
        <p14:creationId xmlns:p14="http://schemas.microsoft.com/office/powerpoint/2010/main" val="974287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i="0" cap="all">
                <a:latin typeface="Gill Sans" charset="0"/>
                <a:ea typeface="Gill Sans" charset="0"/>
                <a:cs typeface="Gill Sans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  <a:latin typeface="Gill Sans Light" charset="0"/>
                <a:ea typeface="Gill Sans Light" charset="0"/>
                <a:cs typeface="Gill Sans Light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Gill Sans Light" charset="0"/>
                <a:ea typeface="Gill Sans Light" charset="0"/>
                <a:cs typeface="Gill Sans Light" charset="0"/>
              </a:defRPr>
            </a:lvl1pPr>
          </a:lstStyle>
          <a:p>
            <a:fld id="{510C60E3-DE39-4682-AF2E-330A54C776A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Gill Sans Light" charset="0"/>
                <a:ea typeface="Gill Sans Light" charset="0"/>
                <a:cs typeface="Gill Sans Light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Gill Sans Light" charset="0"/>
                <a:ea typeface="Gill Sans Light" charset="0"/>
                <a:cs typeface="Gill Sans Light" charset="0"/>
              </a:defRPr>
            </a:lvl1pPr>
          </a:lstStyle>
          <a:p>
            <a:fld id="{4A185D36-C233-4F97-A082-DCA59217D9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333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65D4C-4F7B-4128-A50B-07E9DA33A57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11/19/19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85D36-C233-4F97-A082-DCA59217D9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69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E58A3-355E-4C17-950D-7C24147D7AE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11/19/19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85D36-C233-4F97-A082-DCA59217D9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246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39534-998E-44B2-AE5F-434B5A0B3E6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11/19/19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85D36-C233-4F97-A082-DCA59217D9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490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9C973-0256-425B-A6AB-E55B5CEBAD9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11/19/19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85D36-C233-4F97-A082-DCA59217D9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341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5EE6B-D23E-4409-8781-4E3D7D222F7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11/19/19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85D36-C233-4F97-A082-DCA59217D9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997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59D17-A778-4821-A44C-E31656A2D01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11/19/19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85D36-C233-4F97-A082-DCA59217D9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211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Gill Sans Light" charset="0"/>
                <a:ea typeface="Gill Sans Light" charset="0"/>
                <a:cs typeface="Gill Sans Light" charset="0"/>
              </a:defRPr>
            </a:lvl1pPr>
          </a:lstStyle>
          <a:p>
            <a:fld id="{E4707F52-F57B-4F0E-93D3-484019D09FE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Gill Sans Light" charset="0"/>
                <a:ea typeface="Gill Sans Light" charset="0"/>
                <a:cs typeface="Gill Sans Light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Gill Sans Light" charset="0"/>
                <a:ea typeface="Gill Sans Light" charset="0"/>
                <a:cs typeface="Gill Sans Light" charset="0"/>
              </a:defRPr>
            </a:lvl1pPr>
          </a:lstStyle>
          <a:p>
            <a:fld id="{4A185D36-C233-4F97-A082-DCA59217D9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376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35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Gill Sans" charset="0"/>
          <a:ea typeface="Gill Sans" charset="0"/>
          <a:cs typeface="Gill Sans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Gill Sans Light" charset="0"/>
          <a:ea typeface="Gill Sans Light" charset="0"/>
          <a:cs typeface="Gill Sans Light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kern="1200">
          <a:solidFill>
            <a:schemeClr val="tx1"/>
          </a:solidFill>
          <a:latin typeface="Gill Sans Light" charset="0"/>
          <a:ea typeface="Gill Sans Light" charset="0"/>
          <a:cs typeface="Gill Sans Light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Gill Sans Light" charset="0"/>
          <a:ea typeface="Gill Sans Light" charset="0"/>
          <a:cs typeface="Gill Sans Light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i="0" kern="1200">
          <a:solidFill>
            <a:schemeClr val="tx1"/>
          </a:solidFill>
          <a:latin typeface="Gill Sans Light" charset="0"/>
          <a:ea typeface="Gill Sans Light" charset="0"/>
          <a:cs typeface="Gill Sans Light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i="0" kern="1200">
          <a:solidFill>
            <a:schemeClr val="tx1"/>
          </a:solidFill>
          <a:latin typeface="Gill Sans Light" charset="0"/>
          <a:ea typeface="Gill Sans Light" charset="0"/>
          <a:cs typeface="Gill Sans Light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orient="horz" pos="346" userDrawn="1">
          <p15:clr>
            <a:srgbClr val="F26B43"/>
          </p15:clr>
        </p15:guide>
        <p15:guide id="4" pos="345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13" Type="http://schemas.openxmlformats.org/officeDocument/2006/relationships/image" Target="../media/image20.jpg"/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12" Type="http://schemas.openxmlformats.org/officeDocument/2006/relationships/image" Target="../media/image19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11" Type="http://schemas.openxmlformats.org/officeDocument/2006/relationships/image" Target="../media/image18.jpg"/><Relationship Id="rId5" Type="http://schemas.openxmlformats.org/officeDocument/2006/relationships/image" Target="../media/image12.jpg"/><Relationship Id="rId10" Type="http://schemas.openxmlformats.org/officeDocument/2006/relationships/image" Target="../media/image17.jpg"/><Relationship Id="rId4" Type="http://schemas.openxmlformats.org/officeDocument/2006/relationships/image" Target="../media/image11.jpg"/><Relationship Id="rId9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3256" y="1138311"/>
            <a:ext cx="8783584" cy="1470025"/>
          </a:xfrm>
        </p:spPr>
        <p:txBody>
          <a:bodyPr anchor="ctr">
            <a:normAutofit/>
          </a:bodyPr>
          <a:lstStyle/>
          <a:p>
            <a:r>
              <a:rPr lang="en-US" dirty="0"/>
              <a:t>Predicting simple linear polymers crystal structures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3256" y="2761273"/>
            <a:ext cx="8692144" cy="613134"/>
          </a:xfrm>
        </p:spPr>
        <p:txBody>
          <a:bodyPr/>
          <a:lstStyle/>
          <a:p>
            <a:r>
              <a:rPr lang="en-US" dirty="0"/>
              <a:t>Huan Tran</a:t>
            </a:r>
            <a:endParaRPr lang="is-IS" dirty="0"/>
          </a:p>
          <a:p>
            <a:r>
              <a:rPr lang="is-IS" sz="1600" dirty="0"/>
              <a:t>School of Materials Science &amp; Engineering, Georgia Institute of Technology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461623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" y="74758"/>
            <a:ext cx="9052560" cy="777240"/>
          </a:xfrm>
        </p:spPr>
        <p:txBody>
          <a:bodyPr>
            <a:normAutofit/>
          </a:bodyPr>
          <a:lstStyle/>
          <a:p>
            <a:r>
              <a:rPr lang="en-US" dirty="0"/>
              <a:t>Result: PPS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85D36-C233-4F97-A082-DCA59217D9ED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59F0847-F009-B043-9C75-FE6F714D4C80}"/>
              </a:ext>
            </a:extLst>
          </p:cNvPr>
          <p:cNvSpPr txBox="1"/>
          <p:nvPr/>
        </p:nvSpPr>
        <p:spPr>
          <a:xfrm>
            <a:off x="45720" y="1325880"/>
            <a:ext cx="549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Expr.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9746A32-E8F1-BA40-9402-4825764137EE}"/>
              </a:ext>
            </a:extLst>
          </p:cNvPr>
          <p:cNvSpPr txBox="1"/>
          <p:nvPr/>
        </p:nvSpPr>
        <p:spPr>
          <a:xfrm>
            <a:off x="24030" y="3898463"/>
            <a:ext cx="549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Pred.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EF3B2E-7988-9343-981C-10612EE212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6" t="23821" r="15255" b="23333"/>
          <a:stretch/>
        </p:blipFill>
        <p:spPr>
          <a:xfrm>
            <a:off x="868680" y="1304290"/>
            <a:ext cx="3001539" cy="19343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509EED-DA75-A44D-B78E-9FA0CC7DBA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7" t="14000" r="18057" b="14666"/>
          <a:stretch/>
        </p:blipFill>
        <p:spPr>
          <a:xfrm>
            <a:off x="5257800" y="1056488"/>
            <a:ext cx="2423160" cy="22545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9D3175-1BD0-E14D-B7F0-D0F4336A8B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3" t="26667" r="14134" b="27333"/>
          <a:stretch/>
        </p:blipFill>
        <p:spPr>
          <a:xfrm>
            <a:off x="491190" y="3811376"/>
            <a:ext cx="4046819" cy="21153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FAE7C2D-C76F-D540-8FC3-4BCE196FB2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80" t="14001" r="23100" b="13999"/>
          <a:stretch/>
        </p:blipFill>
        <p:spPr>
          <a:xfrm>
            <a:off x="5150001" y="3415059"/>
            <a:ext cx="2638757" cy="2908018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4CA8984-FDF1-454D-B1D6-CE4A82125759}"/>
              </a:ext>
            </a:extLst>
          </p:cNvPr>
          <p:cNvCxnSpPr>
            <a:cxnSpLocks/>
          </p:cNvCxnSpPr>
          <p:nvPr/>
        </p:nvCxnSpPr>
        <p:spPr>
          <a:xfrm>
            <a:off x="1920240" y="1633657"/>
            <a:ext cx="0" cy="590699"/>
          </a:xfrm>
          <a:prstGeom prst="straightConnector1">
            <a:avLst/>
          </a:prstGeom>
          <a:ln>
            <a:solidFill>
              <a:schemeClr val="tx1"/>
            </a:solidFill>
            <a:headEnd type="stealth" w="med" len="lg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67DB81E1-6B8F-DD4B-85ED-42D55C84E3B5}"/>
              </a:ext>
            </a:extLst>
          </p:cNvPr>
          <p:cNvSpPr txBox="1"/>
          <p:nvPr/>
        </p:nvSpPr>
        <p:spPr>
          <a:xfrm>
            <a:off x="1885365" y="1775117"/>
            <a:ext cx="7752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4.81 A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ADFDE58-EC39-634E-A055-D8A099DAB7C9}"/>
              </a:ext>
            </a:extLst>
          </p:cNvPr>
          <p:cNvCxnSpPr>
            <a:cxnSpLocks/>
          </p:cNvCxnSpPr>
          <p:nvPr/>
        </p:nvCxnSpPr>
        <p:spPr>
          <a:xfrm flipH="1">
            <a:off x="2514599" y="4278368"/>
            <a:ext cx="6292" cy="522232"/>
          </a:xfrm>
          <a:prstGeom prst="straightConnector1">
            <a:avLst/>
          </a:prstGeom>
          <a:ln>
            <a:solidFill>
              <a:schemeClr val="tx1"/>
            </a:solidFill>
            <a:headEnd type="stealth" w="med" len="lg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F806913D-389F-D14E-8E58-95D81502CE25}"/>
              </a:ext>
            </a:extLst>
          </p:cNvPr>
          <p:cNvSpPr txBox="1"/>
          <p:nvPr/>
        </p:nvSpPr>
        <p:spPr>
          <a:xfrm>
            <a:off x="2504112" y="4419828"/>
            <a:ext cx="7752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4.78 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FF3370E-E351-DF46-A195-86B11BC1DCEC}"/>
              </a:ext>
            </a:extLst>
          </p:cNvPr>
          <p:cNvSpPr txBox="1"/>
          <p:nvPr/>
        </p:nvSpPr>
        <p:spPr>
          <a:xfrm>
            <a:off x="859267" y="996513"/>
            <a:ext cx="29946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Tabor </a:t>
            </a:r>
            <a:r>
              <a:rPr lang="en-US" sz="1400" i="1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et al.</a:t>
            </a:r>
            <a:r>
              <a:rPr lang="en-US" sz="1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, Eur. </a:t>
            </a:r>
            <a:r>
              <a:rPr lang="en-US" sz="1400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Polym</a:t>
            </a:r>
            <a:r>
              <a:rPr lang="en-US" sz="1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. J. </a:t>
            </a:r>
            <a:r>
              <a:rPr lang="en-US" sz="1400" b="1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7</a:t>
            </a:r>
            <a:r>
              <a:rPr lang="en-US" sz="1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, 1127 (1971).</a:t>
            </a:r>
          </a:p>
        </p:txBody>
      </p:sp>
    </p:spTree>
    <p:extLst>
      <p:ext uri="{BB962C8B-B14F-4D97-AF65-F5344CB8AC3E}">
        <p14:creationId xmlns:p14="http://schemas.microsoft.com/office/powerpoint/2010/main" val="5419254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" y="74758"/>
            <a:ext cx="9052560" cy="777240"/>
          </a:xfrm>
        </p:spPr>
        <p:txBody>
          <a:bodyPr>
            <a:normAutofit/>
          </a:bodyPr>
          <a:lstStyle/>
          <a:p>
            <a:r>
              <a:rPr lang="en-US" dirty="0"/>
              <a:t>Result: PPS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59F0847-F009-B043-9C75-FE6F714D4C80}"/>
              </a:ext>
            </a:extLst>
          </p:cNvPr>
          <p:cNvSpPr txBox="1"/>
          <p:nvPr/>
        </p:nvSpPr>
        <p:spPr>
          <a:xfrm>
            <a:off x="45720" y="1325880"/>
            <a:ext cx="549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Expr.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9746A32-E8F1-BA40-9402-4825764137EE}"/>
              </a:ext>
            </a:extLst>
          </p:cNvPr>
          <p:cNvSpPr txBox="1"/>
          <p:nvPr/>
        </p:nvSpPr>
        <p:spPr>
          <a:xfrm>
            <a:off x="24030" y="3898463"/>
            <a:ext cx="549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Pred.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EF3B2E-7988-9343-981C-10612EE212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6" t="23821" r="15255" b="23333"/>
          <a:stretch/>
        </p:blipFill>
        <p:spPr>
          <a:xfrm>
            <a:off x="868680" y="1304290"/>
            <a:ext cx="3001539" cy="19343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509EED-DA75-A44D-B78E-9FA0CC7DBA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7" t="14000" r="18057" b="14666"/>
          <a:stretch/>
        </p:blipFill>
        <p:spPr>
          <a:xfrm>
            <a:off x="5257800" y="1056488"/>
            <a:ext cx="2423160" cy="2254592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4CA8984-FDF1-454D-B1D6-CE4A82125759}"/>
              </a:ext>
            </a:extLst>
          </p:cNvPr>
          <p:cNvCxnSpPr>
            <a:cxnSpLocks/>
          </p:cNvCxnSpPr>
          <p:nvPr/>
        </p:nvCxnSpPr>
        <p:spPr>
          <a:xfrm>
            <a:off x="1920240" y="1633657"/>
            <a:ext cx="0" cy="590699"/>
          </a:xfrm>
          <a:prstGeom prst="straightConnector1">
            <a:avLst/>
          </a:prstGeom>
          <a:ln>
            <a:solidFill>
              <a:schemeClr val="tx1"/>
            </a:solidFill>
            <a:headEnd type="stealth" w="med" len="lg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67DB81E1-6B8F-DD4B-85ED-42D55C84E3B5}"/>
              </a:ext>
            </a:extLst>
          </p:cNvPr>
          <p:cNvSpPr txBox="1"/>
          <p:nvPr/>
        </p:nvSpPr>
        <p:spPr>
          <a:xfrm>
            <a:off x="1885365" y="1775117"/>
            <a:ext cx="7752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4.81 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52F1EB-D8FB-3743-995F-B3C0D8A542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9" t="28624" r="15255" b="30666"/>
          <a:stretch/>
        </p:blipFill>
        <p:spPr>
          <a:xfrm>
            <a:off x="731520" y="3749040"/>
            <a:ext cx="3694878" cy="18683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FCB488-EE77-4C4E-9569-23FAFA90E8A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5" t="19019" r="26463" b="20000"/>
          <a:stretch/>
        </p:blipFill>
        <p:spPr>
          <a:xfrm>
            <a:off x="5252421" y="3515570"/>
            <a:ext cx="2421168" cy="27683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A0BD398-3E80-7F48-A980-0B168ABBCE53}"/>
              </a:ext>
            </a:extLst>
          </p:cNvPr>
          <p:cNvSpPr txBox="1"/>
          <p:nvPr/>
        </p:nvSpPr>
        <p:spPr>
          <a:xfrm>
            <a:off x="555909" y="5760720"/>
            <a:ext cx="388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New structure, 0.1 eV/atom lower</a:t>
            </a:r>
          </a:p>
          <a:p>
            <a:pPr algn="ctr"/>
            <a:r>
              <a:rPr lang="en-US" sz="1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(too small, polymer interchain energy scale!)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2EE997-7CF1-FD45-886E-B1A1B269E5F7}"/>
              </a:ext>
            </a:extLst>
          </p:cNvPr>
          <p:cNvSpPr txBox="1"/>
          <p:nvPr/>
        </p:nvSpPr>
        <p:spPr>
          <a:xfrm>
            <a:off x="859267" y="996513"/>
            <a:ext cx="29946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Tabor </a:t>
            </a:r>
            <a:r>
              <a:rPr lang="en-US" sz="1400" i="1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et al.</a:t>
            </a:r>
            <a:r>
              <a:rPr lang="en-US" sz="1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, Eur. </a:t>
            </a:r>
            <a:r>
              <a:rPr lang="en-US" sz="1400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Polym</a:t>
            </a:r>
            <a:r>
              <a:rPr lang="en-US" sz="1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. J. </a:t>
            </a:r>
            <a:r>
              <a:rPr lang="en-US" sz="1400" b="1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7</a:t>
            </a:r>
            <a:r>
              <a:rPr lang="en-US" sz="1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, 1127 (1971).</a:t>
            </a:r>
          </a:p>
        </p:txBody>
      </p:sp>
    </p:spTree>
    <p:extLst>
      <p:ext uri="{BB962C8B-B14F-4D97-AF65-F5344CB8AC3E}">
        <p14:creationId xmlns:p14="http://schemas.microsoft.com/office/powerpoint/2010/main" val="37544615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" y="74758"/>
            <a:ext cx="9052560" cy="777240"/>
          </a:xfrm>
        </p:spPr>
        <p:txBody>
          <a:bodyPr>
            <a:normAutofit/>
          </a:bodyPr>
          <a:lstStyle/>
          <a:p>
            <a:r>
              <a:rPr lang="en-US" dirty="0"/>
              <a:t>Some thoughts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85D36-C233-4F97-A082-DCA59217D9ED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135D4A-9B00-BF4D-8E1C-CC37F4921C90}"/>
              </a:ext>
            </a:extLst>
          </p:cNvPr>
          <p:cNvSpPr txBox="1"/>
          <p:nvPr/>
        </p:nvSpPr>
        <p:spPr>
          <a:xfrm>
            <a:off x="274320" y="1280160"/>
            <a:ext cx="8503920" cy="28007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Very efficient compared to conventional structure prediction methods, straightforward to automate </a:t>
            </a:r>
          </a:p>
          <a:p>
            <a:pPr marL="342900" indent="-342900">
              <a:buFont typeface="+mj-lt"/>
              <a:buAutoNum type="arabicPeriod"/>
            </a:pPr>
            <a:endParaRPr lang="en-US" sz="1600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Chain conformation must be correct</a:t>
            </a:r>
            <a:br>
              <a:rPr lang="en-US" sz="1600" dirty="0"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r>
              <a:rPr lang="en-US" sz="16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- Current SMILES to chain conversion unverified to be correct. Attempts by </a:t>
            </a:r>
            <a:r>
              <a:rPr lang="en-US" sz="1600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Harikrishna</a:t>
            </a:r>
            <a:r>
              <a:rPr lang="en-US" sz="16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 ongoing</a:t>
            </a:r>
            <a:br>
              <a:rPr lang="en-US" sz="1600" dirty="0"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r>
              <a:rPr lang="en-US" sz="16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- 2 chains per cell assumed, more can be added</a:t>
            </a:r>
          </a:p>
          <a:p>
            <a:pPr marL="342900" indent="-342900">
              <a:buFont typeface="+mj-lt"/>
              <a:buAutoNum type="arabicPeriod"/>
            </a:pPr>
            <a:endParaRPr lang="en-US" sz="1600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Better ways (fingerprint) needed to distinguish polymer structures, further developing PG models</a:t>
            </a:r>
          </a:p>
          <a:p>
            <a:pPr marL="342900" indent="-342900">
              <a:buFont typeface="+mj-lt"/>
              <a:buAutoNum type="arabicPeriod"/>
            </a:pPr>
            <a:endParaRPr lang="en-US" sz="1600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Pieces of tools available, need to be integrated and organized, work started</a:t>
            </a:r>
          </a:p>
          <a:p>
            <a:pPr marL="342900" indent="-342900">
              <a:buFont typeface="+mj-lt"/>
              <a:buAutoNum type="arabicPeriod"/>
            </a:pPr>
            <a:endParaRPr lang="en-US" sz="1600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Going forward in the hierarchy of models: amorphous and more?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F7489B-6685-1646-9AC6-DE3C50911D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3" t="26667" r="14134" b="27333"/>
          <a:stretch/>
        </p:blipFill>
        <p:spPr>
          <a:xfrm>
            <a:off x="640080" y="4385500"/>
            <a:ext cx="3429000" cy="17924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F164F2-5919-754E-8B3F-3EA2EE70FB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7" t="29333" r="15815" b="31334"/>
          <a:stretch/>
        </p:blipFill>
        <p:spPr>
          <a:xfrm>
            <a:off x="4592171" y="4431670"/>
            <a:ext cx="3429000" cy="170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1692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Computational data for polymers informatics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41080" y="6589933"/>
            <a:ext cx="457200" cy="258097"/>
          </a:xfrm>
        </p:spPr>
        <p:txBody>
          <a:bodyPr/>
          <a:lstStyle/>
          <a:p>
            <a:fld id="{4A185D36-C233-4F97-A082-DCA59217D9ED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DCE18E0-29FB-864F-8A31-21CD413DE684}"/>
              </a:ext>
            </a:extLst>
          </p:cNvPr>
          <p:cNvSpPr txBox="1"/>
          <p:nvPr/>
        </p:nvSpPr>
        <p:spPr>
          <a:xfrm>
            <a:off x="685800" y="1554480"/>
            <a:ext cx="7406640" cy="329320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Overall plan: automate the polymer data generation in a targeted and guided manner</a:t>
            </a:r>
          </a:p>
          <a:p>
            <a:pPr marL="342900" indent="-342900">
              <a:buFont typeface="+mj-lt"/>
              <a:buAutoNum type="arabicPeriod"/>
            </a:pPr>
            <a:endParaRPr lang="en-US" sz="1600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Data in </a:t>
            </a:r>
            <a:r>
              <a:rPr lang="en-US" sz="1600">
                <a:latin typeface="Gill Sans Light" panose="020B0302020104020203" pitchFamily="34" charset="-79"/>
                <a:cs typeface="Gill Sans Light" panose="020B0302020104020203" pitchFamily="34" charset="-79"/>
              </a:rPr>
              <a:t>polymer informatics: </a:t>
            </a:r>
            <a:r>
              <a:rPr lang="en-US" sz="16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data generation, data management, data representation and learning</a:t>
            </a:r>
          </a:p>
          <a:p>
            <a:pPr marL="342900" indent="-342900">
              <a:buFont typeface="+mj-lt"/>
              <a:buAutoNum type="arabicPeriod"/>
            </a:pPr>
            <a:endParaRPr lang="en-US" sz="1600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Data generation: From SMILES (we have a lot thanks to </a:t>
            </a:r>
            <a:r>
              <a:rPr lang="en-US" sz="1600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Chiho</a:t>
            </a:r>
            <a:r>
              <a:rPr lang="en-US" sz="16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 and Rohit), how to determine crystal structures (an acceptable level of polymer models) for further DFT calculations?</a:t>
            </a:r>
          </a:p>
          <a:p>
            <a:pPr marL="342900" indent="-342900">
              <a:buFont typeface="+mj-lt"/>
              <a:buAutoNum type="arabicPeriod"/>
            </a:pPr>
            <a:endParaRPr lang="en-US" sz="1600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Data management: organize, store, quality control </a:t>
            </a:r>
          </a:p>
          <a:p>
            <a:pPr marL="342900" indent="-342900">
              <a:buFont typeface="+mj-lt"/>
              <a:buAutoNum type="arabicPeriod"/>
            </a:pPr>
            <a:endParaRPr lang="en-US" sz="1600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Data representation and learning: fingerprinting/featuring, feature engineering, learning and inverse design    </a:t>
            </a:r>
          </a:p>
        </p:txBody>
      </p:sp>
    </p:spTree>
    <p:extLst>
      <p:ext uri="{BB962C8B-B14F-4D97-AF65-F5344CB8AC3E}">
        <p14:creationId xmlns:p14="http://schemas.microsoft.com/office/powerpoint/2010/main" val="38437881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" y="74758"/>
            <a:ext cx="9052560" cy="777240"/>
          </a:xfrm>
        </p:spPr>
        <p:txBody>
          <a:bodyPr>
            <a:normAutofit/>
          </a:bodyPr>
          <a:lstStyle/>
          <a:p>
            <a:r>
              <a:rPr lang="en-US" dirty="0"/>
              <a:t>Hierarchy of polymers models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85D36-C233-4F97-A082-DCA59217D9ED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37418A9-3D1E-0C44-8A5B-3D54996834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67" t="26845" r="43083" b="28956"/>
          <a:stretch/>
        </p:blipFill>
        <p:spPr>
          <a:xfrm>
            <a:off x="1896014" y="2797124"/>
            <a:ext cx="892906" cy="131064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46357A3-C75F-D648-BEEC-E66B907826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417" t="2895" r="42000" b="3600"/>
          <a:stretch/>
        </p:blipFill>
        <p:spPr>
          <a:xfrm>
            <a:off x="3337560" y="1161608"/>
            <a:ext cx="1201719" cy="459073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0E51DF3-9CFA-3442-B6CC-607F6AEF99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417" t="7475" r="41362" b="11171"/>
          <a:stretch/>
        </p:blipFill>
        <p:spPr>
          <a:xfrm>
            <a:off x="4892040" y="1238732"/>
            <a:ext cx="2004466" cy="4481348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6D6324CC-B12C-A44B-B01A-9C4BCB6A5609}"/>
              </a:ext>
            </a:extLst>
          </p:cNvPr>
          <p:cNvSpPr txBox="1"/>
          <p:nvPr/>
        </p:nvSpPr>
        <p:spPr>
          <a:xfrm>
            <a:off x="228600" y="3267778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[*]CC([*])CC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E7511F9-A1D2-764C-827B-085FA3A63E1B}"/>
              </a:ext>
            </a:extLst>
          </p:cNvPr>
          <p:cNvSpPr txBox="1"/>
          <p:nvPr/>
        </p:nvSpPr>
        <p:spPr>
          <a:xfrm>
            <a:off x="373834" y="6172995"/>
            <a:ext cx="853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SMILES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689AC58-BB7D-0949-9C57-D445A828FCA8}"/>
              </a:ext>
            </a:extLst>
          </p:cNvPr>
          <p:cNvSpPr txBox="1"/>
          <p:nvPr/>
        </p:nvSpPr>
        <p:spPr>
          <a:xfrm>
            <a:off x="1754807" y="6238982"/>
            <a:ext cx="9956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Molecule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194FED47-897E-8B41-A78C-CBBD9C7CED5E}"/>
              </a:ext>
            </a:extLst>
          </p:cNvPr>
          <p:cNvCxnSpPr>
            <a:cxnSpLocks/>
          </p:cNvCxnSpPr>
          <p:nvPr/>
        </p:nvCxnSpPr>
        <p:spPr>
          <a:xfrm>
            <a:off x="274320" y="6008098"/>
            <a:ext cx="8686800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F12C52E3-5D55-2B44-9A44-610E5EC83717}"/>
              </a:ext>
            </a:extLst>
          </p:cNvPr>
          <p:cNvSpPr/>
          <p:nvPr/>
        </p:nvSpPr>
        <p:spPr>
          <a:xfrm>
            <a:off x="2196163" y="5861246"/>
            <a:ext cx="292608" cy="292608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B2208737-19D7-8740-ABF8-951BD4A3C198}"/>
              </a:ext>
            </a:extLst>
          </p:cNvPr>
          <p:cNvSpPr/>
          <p:nvPr/>
        </p:nvSpPr>
        <p:spPr>
          <a:xfrm>
            <a:off x="654638" y="5862342"/>
            <a:ext cx="291512" cy="2915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A69633C2-1EA0-F742-B00A-9E1CCF44B6EF}"/>
              </a:ext>
            </a:extLst>
          </p:cNvPr>
          <p:cNvSpPr/>
          <p:nvPr/>
        </p:nvSpPr>
        <p:spPr>
          <a:xfrm>
            <a:off x="3792719" y="5876102"/>
            <a:ext cx="292608" cy="292608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9EB3541-83B1-1F42-A521-4FAEE533751F}"/>
              </a:ext>
            </a:extLst>
          </p:cNvPr>
          <p:cNvSpPr txBox="1"/>
          <p:nvPr/>
        </p:nvSpPr>
        <p:spPr>
          <a:xfrm>
            <a:off x="3441183" y="6238982"/>
            <a:ext cx="9956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Chain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C6B0AD45-94B5-8C44-83CE-7739FACA9E36}"/>
              </a:ext>
            </a:extLst>
          </p:cNvPr>
          <p:cNvSpPr/>
          <p:nvPr/>
        </p:nvSpPr>
        <p:spPr>
          <a:xfrm>
            <a:off x="5774843" y="5876102"/>
            <a:ext cx="292608" cy="292608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9D3F5DE-1401-B444-B105-D25E250DEB40}"/>
              </a:ext>
            </a:extLst>
          </p:cNvPr>
          <p:cNvSpPr txBox="1"/>
          <p:nvPr/>
        </p:nvSpPr>
        <p:spPr>
          <a:xfrm>
            <a:off x="5352187" y="6238982"/>
            <a:ext cx="9956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Crystal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E4FA1EB-99E2-6843-8994-F58982C994C6}"/>
              </a:ext>
            </a:extLst>
          </p:cNvPr>
          <p:cNvSpPr/>
          <p:nvPr/>
        </p:nvSpPr>
        <p:spPr>
          <a:xfrm>
            <a:off x="7730014" y="5882246"/>
            <a:ext cx="292608" cy="292608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51AFA2F-CCA4-F04D-B8CA-07284B2E1C49}"/>
              </a:ext>
            </a:extLst>
          </p:cNvPr>
          <p:cNvSpPr txBox="1"/>
          <p:nvPr/>
        </p:nvSpPr>
        <p:spPr>
          <a:xfrm>
            <a:off x="7223760" y="6245126"/>
            <a:ext cx="11965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Amorphous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4D9AE1-A212-484E-B2C4-9A3312063C0B}"/>
              </a:ext>
            </a:extLst>
          </p:cNvPr>
          <p:cNvSpPr/>
          <p:nvPr/>
        </p:nvSpPr>
        <p:spPr>
          <a:xfrm>
            <a:off x="7178040" y="1238732"/>
            <a:ext cx="1371600" cy="451361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  <a:miter lim="800000"/>
            <a:tailEnd type="stealth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1D96DF-6576-474C-8A0A-A719C7C5B3E0}"/>
              </a:ext>
            </a:extLst>
          </p:cNvPr>
          <p:cNvSpPr txBox="1"/>
          <p:nvPr/>
        </p:nvSpPr>
        <p:spPr>
          <a:xfrm>
            <a:off x="7327667" y="2915209"/>
            <a:ext cx="10723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A nice figure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7F19CBE-5F6F-6744-8D64-B28FC69EAA51}"/>
              </a:ext>
            </a:extLst>
          </p:cNvPr>
          <p:cNvSpPr txBox="1"/>
          <p:nvPr/>
        </p:nvSpPr>
        <p:spPr>
          <a:xfrm>
            <a:off x="8407440" y="6009913"/>
            <a:ext cx="736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Even more?</a:t>
            </a:r>
          </a:p>
        </p:txBody>
      </p:sp>
    </p:spTree>
    <p:extLst>
      <p:ext uri="{BB962C8B-B14F-4D97-AF65-F5344CB8AC3E}">
        <p14:creationId xmlns:p14="http://schemas.microsoft.com/office/powerpoint/2010/main" val="3622602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" y="74758"/>
            <a:ext cx="9052560" cy="777240"/>
          </a:xfrm>
        </p:spPr>
        <p:txBody>
          <a:bodyPr>
            <a:normAutofit/>
          </a:bodyPr>
          <a:lstStyle/>
          <a:p>
            <a:r>
              <a:rPr lang="en-US" dirty="0"/>
              <a:t>Polymer crystal structure predictions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85D36-C233-4F97-A082-DCA59217D9ED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146357A3-C75F-D648-BEEC-E66B907826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417" t="2895" r="42000" b="3600"/>
          <a:stretch/>
        </p:blipFill>
        <p:spPr>
          <a:xfrm>
            <a:off x="3337560" y="1161608"/>
            <a:ext cx="1201719" cy="459073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0E51DF3-9CFA-3442-B6CC-607F6AEF99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417" t="7475" r="41362" b="11171"/>
          <a:stretch/>
        </p:blipFill>
        <p:spPr>
          <a:xfrm>
            <a:off x="4892040" y="1238732"/>
            <a:ext cx="2004466" cy="4481348"/>
          </a:xfrm>
          <a:prstGeom prst="rect">
            <a:avLst/>
          </a:prstGeom>
        </p:spPr>
      </p:pic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194FED47-897E-8B41-A78C-CBBD9C7CED5E}"/>
              </a:ext>
            </a:extLst>
          </p:cNvPr>
          <p:cNvCxnSpPr>
            <a:cxnSpLocks/>
          </p:cNvCxnSpPr>
          <p:nvPr/>
        </p:nvCxnSpPr>
        <p:spPr>
          <a:xfrm>
            <a:off x="274320" y="6008098"/>
            <a:ext cx="8686800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E37418A9-3D1E-0C44-8A5B-3D54996834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17000"/>
          </a:blip>
          <a:srcRect l="42667" t="26845" r="43083" b="28956"/>
          <a:stretch/>
        </p:blipFill>
        <p:spPr>
          <a:xfrm>
            <a:off x="1896014" y="2797124"/>
            <a:ext cx="892906" cy="131064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6D6324CC-B12C-A44B-B01A-9C4BCB6A5609}"/>
              </a:ext>
            </a:extLst>
          </p:cNvPr>
          <p:cNvSpPr txBox="1"/>
          <p:nvPr/>
        </p:nvSpPr>
        <p:spPr>
          <a:xfrm>
            <a:off x="228600" y="3267778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DADADA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[*]CC([*])CC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E7511F9-A1D2-764C-827B-085FA3A63E1B}"/>
              </a:ext>
            </a:extLst>
          </p:cNvPr>
          <p:cNvSpPr txBox="1"/>
          <p:nvPr/>
        </p:nvSpPr>
        <p:spPr>
          <a:xfrm>
            <a:off x="373834" y="6172995"/>
            <a:ext cx="853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DADADA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SMILES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689AC58-BB7D-0949-9C57-D445A828FCA8}"/>
              </a:ext>
            </a:extLst>
          </p:cNvPr>
          <p:cNvSpPr txBox="1"/>
          <p:nvPr/>
        </p:nvSpPr>
        <p:spPr>
          <a:xfrm>
            <a:off x="1754807" y="6238982"/>
            <a:ext cx="9956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DADADA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Molecule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12C52E3-5D55-2B44-9A44-610E5EC83717}"/>
              </a:ext>
            </a:extLst>
          </p:cNvPr>
          <p:cNvSpPr/>
          <p:nvPr/>
        </p:nvSpPr>
        <p:spPr>
          <a:xfrm>
            <a:off x="2196163" y="5861246"/>
            <a:ext cx="292608" cy="292608"/>
          </a:xfrm>
          <a:prstGeom prst="ellipse">
            <a:avLst/>
          </a:prstGeom>
          <a:solidFill>
            <a:srgbClr val="FFFF00">
              <a:alpha val="17000"/>
            </a:srgbClr>
          </a:solidFill>
          <a:ln w="38100">
            <a:solidFill>
              <a:schemeClr val="accent1">
                <a:lumMod val="20000"/>
                <a:lumOff val="80000"/>
                <a:alpha val="1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B2208737-19D7-8740-ABF8-951BD4A3C198}"/>
              </a:ext>
            </a:extLst>
          </p:cNvPr>
          <p:cNvSpPr/>
          <p:nvPr/>
        </p:nvSpPr>
        <p:spPr>
          <a:xfrm>
            <a:off x="654638" y="5862342"/>
            <a:ext cx="291512" cy="291512"/>
          </a:xfrm>
          <a:prstGeom prst="ellipse">
            <a:avLst/>
          </a:prstGeom>
          <a:solidFill>
            <a:srgbClr val="92D050">
              <a:alpha val="17000"/>
            </a:srgbClr>
          </a:solidFill>
          <a:ln w="38100">
            <a:solidFill>
              <a:schemeClr val="accent1">
                <a:lumMod val="20000"/>
                <a:lumOff val="80000"/>
                <a:alpha val="1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A69633C2-1EA0-F742-B00A-9E1CCF44B6EF}"/>
              </a:ext>
            </a:extLst>
          </p:cNvPr>
          <p:cNvSpPr/>
          <p:nvPr/>
        </p:nvSpPr>
        <p:spPr>
          <a:xfrm>
            <a:off x="3792719" y="5876102"/>
            <a:ext cx="292608" cy="292608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9EB3541-83B1-1F42-A521-4FAEE533751F}"/>
              </a:ext>
            </a:extLst>
          </p:cNvPr>
          <p:cNvSpPr txBox="1"/>
          <p:nvPr/>
        </p:nvSpPr>
        <p:spPr>
          <a:xfrm>
            <a:off x="3441183" y="6238982"/>
            <a:ext cx="9956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Chain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C6B0AD45-94B5-8C44-83CE-7739FACA9E36}"/>
              </a:ext>
            </a:extLst>
          </p:cNvPr>
          <p:cNvSpPr/>
          <p:nvPr/>
        </p:nvSpPr>
        <p:spPr>
          <a:xfrm>
            <a:off x="5774843" y="5876102"/>
            <a:ext cx="292608" cy="292608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9D3F5DE-1401-B444-B105-D25E250DEB40}"/>
              </a:ext>
            </a:extLst>
          </p:cNvPr>
          <p:cNvSpPr txBox="1"/>
          <p:nvPr/>
        </p:nvSpPr>
        <p:spPr>
          <a:xfrm>
            <a:off x="5352187" y="6238982"/>
            <a:ext cx="9956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Crystal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B13D350-2AF0-F44D-ADAC-6FE6E2A3EEC4}"/>
              </a:ext>
            </a:extLst>
          </p:cNvPr>
          <p:cNvSpPr/>
          <p:nvPr/>
        </p:nvSpPr>
        <p:spPr>
          <a:xfrm>
            <a:off x="7730014" y="5882246"/>
            <a:ext cx="292608" cy="292608"/>
          </a:xfrm>
          <a:prstGeom prst="ellipse">
            <a:avLst/>
          </a:prstGeom>
          <a:solidFill>
            <a:srgbClr val="00B0F0">
              <a:alpha val="17000"/>
            </a:srgbClr>
          </a:solidFill>
          <a:ln w="38100">
            <a:solidFill>
              <a:schemeClr val="accent1">
                <a:lumMod val="20000"/>
                <a:lumOff val="80000"/>
                <a:alpha val="1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3203F56-0EE1-7345-ADCC-302D92EB1BF9}"/>
              </a:ext>
            </a:extLst>
          </p:cNvPr>
          <p:cNvSpPr txBox="1"/>
          <p:nvPr/>
        </p:nvSpPr>
        <p:spPr>
          <a:xfrm>
            <a:off x="7223760" y="6245126"/>
            <a:ext cx="11965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DADADA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Amorphous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A1EDB81-9A0B-4A4B-93FD-5A163205A5ED}"/>
              </a:ext>
            </a:extLst>
          </p:cNvPr>
          <p:cNvSpPr/>
          <p:nvPr/>
        </p:nvSpPr>
        <p:spPr>
          <a:xfrm>
            <a:off x="7178040" y="1238732"/>
            <a:ext cx="1371600" cy="4513614"/>
          </a:xfrm>
          <a:prstGeom prst="rect">
            <a:avLst/>
          </a:prstGeom>
          <a:noFill/>
          <a:ln>
            <a:solidFill>
              <a:schemeClr val="bg1">
                <a:lumMod val="75000"/>
                <a:alpha val="17000"/>
              </a:schemeClr>
            </a:solidFill>
            <a:miter lim="800000"/>
            <a:tailEnd type="stealth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B730E4C-BAA6-FC43-9FD3-49F50E6890D8}"/>
              </a:ext>
            </a:extLst>
          </p:cNvPr>
          <p:cNvSpPr txBox="1"/>
          <p:nvPr/>
        </p:nvSpPr>
        <p:spPr>
          <a:xfrm>
            <a:off x="7327667" y="2915209"/>
            <a:ext cx="10723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DADADA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A nice figure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D5ECFDB-9B85-0145-A0EF-0E4A9ED65C2B}"/>
              </a:ext>
            </a:extLst>
          </p:cNvPr>
          <p:cNvSpPr txBox="1"/>
          <p:nvPr/>
        </p:nvSpPr>
        <p:spPr>
          <a:xfrm>
            <a:off x="8407440" y="6009913"/>
            <a:ext cx="736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DADADA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Even more?</a:t>
            </a:r>
          </a:p>
        </p:txBody>
      </p:sp>
    </p:spTree>
    <p:extLst>
      <p:ext uri="{BB962C8B-B14F-4D97-AF65-F5344CB8AC3E}">
        <p14:creationId xmlns:p14="http://schemas.microsoft.com/office/powerpoint/2010/main" val="2195221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" y="74758"/>
            <a:ext cx="9052560" cy="777240"/>
          </a:xfrm>
        </p:spPr>
        <p:txBody>
          <a:bodyPr>
            <a:normAutofit/>
          </a:bodyPr>
          <a:lstStyle/>
          <a:p>
            <a:r>
              <a:rPr lang="en-US" dirty="0"/>
              <a:t>Polymer chains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85D36-C233-4F97-A082-DCA59217D9ED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B7BAAD-FA1F-8742-8651-5447558A07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07" t="29333" r="33188" b="28667"/>
          <a:stretch/>
        </p:blipFill>
        <p:spPr>
          <a:xfrm>
            <a:off x="4046971" y="1061519"/>
            <a:ext cx="2331720" cy="233172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B839AF3-91DA-7949-A6A7-DF941422DDBA}"/>
              </a:ext>
            </a:extLst>
          </p:cNvPr>
          <p:cNvSpPr txBox="1"/>
          <p:nvPr/>
        </p:nvSpPr>
        <p:spPr>
          <a:xfrm>
            <a:off x="4265446" y="3379103"/>
            <a:ext cx="2120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Poly (vinyl chloride)</a:t>
            </a:r>
          </a:p>
          <a:p>
            <a:pPr algn="ctr"/>
            <a:r>
              <a:rPr lang="en-US" sz="1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PVC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183A61-D1AE-4F4F-A933-A9C5A80226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2" t="29333" r="23661" b="30000"/>
          <a:stretch/>
        </p:blipFill>
        <p:spPr>
          <a:xfrm>
            <a:off x="806428" y="1325880"/>
            <a:ext cx="2996076" cy="194426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AD40BEE-2D17-4348-B315-A31CD119DE9B}"/>
              </a:ext>
            </a:extLst>
          </p:cNvPr>
          <p:cNvSpPr txBox="1"/>
          <p:nvPr/>
        </p:nvSpPr>
        <p:spPr>
          <a:xfrm>
            <a:off x="1151903" y="3281572"/>
            <a:ext cx="2194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Polyethylene terephthalate </a:t>
            </a:r>
          </a:p>
          <a:p>
            <a:pPr algn="ctr"/>
            <a:r>
              <a:rPr lang="en-US" sz="1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PET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D122DB7-4EA9-784C-96BE-98DA5A8034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9" t="30000" r="18617" b="30000"/>
          <a:stretch/>
        </p:blipFill>
        <p:spPr>
          <a:xfrm>
            <a:off x="757508" y="3911213"/>
            <a:ext cx="3290733" cy="181141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06A7F2E-28A6-0B46-8F56-E607776D9696}"/>
              </a:ext>
            </a:extLst>
          </p:cNvPr>
          <p:cNvSpPr txBox="1"/>
          <p:nvPr/>
        </p:nvSpPr>
        <p:spPr>
          <a:xfrm>
            <a:off x="1086558" y="598289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Poly(p-phenylene sulfide)</a:t>
            </a:r>
          </a:p>
          <a:p>
            <a:pPr algn="ctr"/>
            <a:r>
              <a:rPr lang="en-US" sz="1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PPS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12B1242-6E38-4B45-88C0-462DA6AE4A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46" t="22666" r="32627" b="22666"/>
          <a:stretch/>
        </p:blipFill>
        <p:spPr>
          <a:xfrm>
            <a:off x="6746635" y="1061519"/>
            <a:ext cx="2194839" cy="2768873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DB4E6A6-A79D-ED47-88DA-E4B66B3833FB}"/>
              </a:ext>
            </a:extLst>
          </p:cNvPr>
          <p:cNvSpPr txBox="1"/>
          <p:nvPr/>
        </p:nvSpPr>
        <p:spPr>
          <a:xfrm>
            <a:off x="7122800" y="3987599"/>
            <a:ext cx="1737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Polyacrylonitrile </a:t>
            </a:r>
          </a:p>
          <a:p>
            <a:pPr algn="ctr"/>
            <a:r>
              <a:rPr lang="en-US" sz="1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PAN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E121014-D6FE-8441-AC90-4E76798D5AC4}"/>
              </a:ext>
            </a:extLst>
          </p:cNvPr>
          <p:cNvSpPr txBox="1"/>
          <p:nvPr/>
        </p:nvSpPr>
        <p:spPr>
          <a:xfrm>
            <a:off x="4892040" y="5077571"/>
            <a:ext cx="3549116" cy="646331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About 1,600, mostly generated computationally from SMILES </a:t>
            </a:r>
          </a:p>
        </p:txBody>
      </p:sp>
    </p:spTree>
    <p:extLst>
      <p:ext uri="{BB962C8B-B14F-4D97-AF65-F5344CB8AC3E}">
        <p14:creationId xmlns:p14="http://schemas.microsoft.com/office/powerpoint/2010/main" val="17503220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" y="74758"/>
            <a:ext cx="9052560" cy="777240"/>
          </a:xfrm>
        </p:spPr>
        <p:txBody>
          <a:bodyPr>
            <a:normAutofit/>
          </a:bodyPr>
          <a:lstStyle/>
          <a:p>
            <a:r>
              <a:rPr lang="en-US" dirty="0"/>
              <a:t>Polymer chain </a:t>
            </a:r>
            <a:r>
              <a:rPr lang="en-US" dirty="0">
                <a:sym typeface="Wingdings" pitchFamily="2" charset="2"/>
              </a:rPr>
              <a:t> crystals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85D36-C233-4F97-A082-DCA59217D9ED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135D4A-9B00-BF4D-8E1C-CC37F4921C90}"/>
              </a:ext>
            </a:extLst>
          </p:cNvPr>
          <p:cNvSpPr txBox="1"/>
          <p:nvPr/>
        </p:nvSpPr>
        <p:spPr>
          <a:xfrm>
            <a:off x="274320" y="1280160"/>
            <a:ext cx="8503920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Having a chain, how to get a stable 3D crystal structure (lowest in energy)?</a:t>
            </a:r>
          </a:p>
          <a:p>
            <a:pPr marL="342900" indent="-342900">
              <a:buFont typeface="+mj-lt"/>
              <a:buAutoNum type="arabicPeriod"/>
            </a:pPr>
            <a:endParaRPr lang="en-US" sz="1600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Generic crystals structure prediction methods: atoms are treated independently, i.e., find lowest-energy arrangement of the independent atoms</a:t>
            </a:r>
            <a:br>
              <a:rPr lang="en-US" sz="1600" dirty="0"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r>
              <a:rPr lang="en-US" sz="16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- Very inefficient for polymers: atomic connectivity disregarded, too many unnecessary degrees of freedom</a:t>
            </a:r>
          </a:p>
          <a:p>
            <a:pPr marL="342900" indent="-342900">
              <a:buFont typeface="+mj-lt"/>
              <a:buAutoNum type="arabicPeriod"/>
            </a:pPr>
            <a:endParaRPr lang="en-US" sz="1600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Our approach: polymer chains are treated independently, i.e., find lowest-energy packing of them</a:t>
            </a:r>
            <a:br>
              <a:rPr lang="en-US" sz="1600" dirty="0"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1600" dirty="0"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r>
              <a:rPr lang="en-US" sz="16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- Chain geometry assumed to be correct</a:t>
            </a:r>
            <a:br>
              <a:rPr lang="en-US" sz="1600" dirty="0"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r>
              <a:rPr lang="en-US" sz="16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- 2 chains are packed in different ways, covering the possible degrees of freedom </a:t>
            </a:r>
            <a:br>
              <a:rPr lang="en-US" sz="1600" dirty="0"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r>
              <a:rPr lang="en-US" sz="16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- Optimize the generated inputs, determine the lowest energy structures</a:t>
            </a:r>
          </a:p>
        </p:txBody>
      </p:sp>
    </p:spTree>
    <p:extLst>
      <p:ext uri="{BB962C8B-B14F-4D97-AF65-F5344CB8AC3E}">
        <p14:creationId xmlns:p14="http://schemas.microsoft.com/office/powerpoint/2010/main" val="20112219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" y="74758"/>
            <a:ext cx="9052560" cy="777240"/>
          </a:xfrm>
        </p:spPr>
        <p:txBody>
          <a:bodyPr>
            <a:normAutofit/>
          </a:bodyPr>
          <a:lstStyle/>
          <a:p>
            <a:r>
              <a:rPr lang="en-US" dirty="0"/>
              <a:t>Polymer chain </a:t>
            </a:r>
            <a:r>
              <a:rPr lang="en-US" dirty="0">
                <a:sym typeface="Wingdings" pitchFamily="2" charset="2"/>
              </a:rPr>
              <a:t> crystals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85D36-C233-4F97-A082-DCA59217D9ED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3870B5-F5DF-C344-8EEA-0CC6FAD1FE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7" t="34789" r="34856" b="34789"/>
          <a:stretch/>
        </p:blipFill>
        <p:spPr>
          <a:xfrm>
            <a:off x="365760" y="1508760"/>
            <a:ext cx="2011680" cy="8229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BE0DB1-4272-084B-8030-595A307966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7" t="31408" r="34856" b="31408"/>
          <a:stretch/>
        </p:blipFill>
        <p:spPr>
          <a:xfrm>
            <a:off x="2468880" y="1440180"/>
            <a:ext cx="1920240" cy="9601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B37AD8-6F37-E642-9C60-53537C3F6E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7" t="29718" r="34168" b="29718"/>
          <a:stretch/>
        </p:blipFill>
        <p:spPr>
          <a:xfrm>
            <a:off x="4663440" y="1394460"/>
            <a:ext cx="1971675" cy="10515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3C6469-D6B6-9148-9233-9976FA2368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7" t="31408" r="34856" b="31408"/>
          <a:stretch/>
        </p:blipFill>
        <p:spPr>
          <a:xfrm>
            <a:off x="6858000" y="1394460"/>
            <a:ext cx="2011680" cy="10058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8BBA49-F6B4-564C-B63B-E7FFA7DBA69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10" t="11972" r="37611" b="12817"/>
          <a:stretch/>
        </p:blipFill>
        <p:spPr>
          <a:xfrm>
            <a:off x="548640" y="2690628"/>
            <a:ext cx="1645920" cy="20345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0D930ED-7188-5A4F-8FA2-747FA3FDE826}"/>
              </a:ext>
            </a:extLst>
          </p:cNvPr>
          <p:cNvSpPr txBox="1"/>
          <p:nvPr/>
        </p:nvSpPr>
        <p:spPr>
          <a:xfrm>
            <a:off x="274320" y="957911"/>
            <a:ext cx="800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3 degrees of freedom, 5 values of each, resulting in ~100 input configurations</a:t>
            </a:r>
            <a:endParaRPr lang="en-US" sz="1600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AC6C62-6B13-EA40-96FC-3CC6996F07B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21" t="11972" r="36233" b="12817"/>
          <a:stretch/>
        </p:blipFill>
        <p:spPr>
          <a:xfrm>
            <a:off x="2491740" y="2697480"/>
            <a:ext cx="1783080" cy="20345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F73E194-6A62-A34A-8273-4664F8FE6A3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21" t="11972" r="36922" b="11127"/>
          <a:stretch/>
        </p:blipFill>
        <p:spPr>
          <a:xfrm>
            <a:off x="4780597" y="2651760"/>
            <a:ext cx="1737360" cy="20802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612FA2-CDB2-2046-8784-D8F07309853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21" t="11972" r="35545" b="12817"/>
          <a:stretch/>
        </p:blipFill>
        <p:spPr>
          <a:xfrm>
            <a:off x="7023734" y="2713488"/>
            <a:ext cx="1828800" cy="20345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364A616-5C49-5C48-9CE4-520FFACBBBD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6" t="33802" r="34417" b="34086"/>
          <a:stretch/>
        </p:blipFill>
        <p:spPr>
          <a:xfrm>
            <a:off x="274320" y="4930908"/>
            <a:ext cx="2011680" cy="8686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C9552E7-9A75-3C4E-876E-4443B68B32A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0" t="26338" r="34168" b="29718"/>
          <a:stretch/>
        </p:blipFill>
        <p:spPr>
          <a:xfrm>
            <a:off x="2423160" y="4702308"/>
            <a:ext cx="2148840" cy="11887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E8A8E7F-4113-D64D-9633-9B1FA6F6D04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8" t="27775" r="34168" b="29718"/>
          <a:stretch/>
        </p:blipFill>
        <p:spPr>
          <a:xfrm>
            <a:off x="4765357" y="4756416"/>
            <a:ext cx="2103120" cy="11498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9249053-FFE7-A648-A432-F0422443FB4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79" t="26084" r="33481" b="26338"/>
          <a:stretch/>
        </p:blipFill>
        <p:spPr>
          <a:xfrm>
            <a:off x="6888480" y="4721742"/>
            <a:ext cx="2194560" cy="1287012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9E31CAC-033D-7E43-82B9-45261A17CAFC}"/>
              </a:ext>
            </a:extLst>
          </p:cNvPr>
          <p:cNvCxnSpPr/>
          <p:nvPr/>
        </p:nvCxnSpPr>
        <p:spPr>
          <a:xfrm>
            <a:off x="1005840" y="5331342"/>
            <a:ext cx="502920" cy="0"/>
          </a:xfrm>
          <a:prstGeom prst="straightConnector1">
            <a:avLst/>
          </a:prstGeom>
          <a:ln w="25400">
            <a:solidFill>
              <a:srgbClr val="FFC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30624F1-5315-534D-A58F-39678A77E66C}"/>
              </a:ext>
            </a:extLst>
          </p:cNvPr>
          <p:cNvCxnSpPr>
            <a:cxnSpLocks/>
          </p:cNvCxnSpPr>
          <p:nvPr/>
        </p:nvCxnSpPr>
        <p:spPr>
          <a:xfrm flipV="1">
            <a:off x="3246120" y="5250948"/>
            <a:ext cx="502920" cy="114300"/>
          </a:xfrm>
          <a:prstGeom prst="straightConnector1">
            <a:avLst/>
          </a:prstGeom>
          <a:ln w="25400">
            <a:solidFill>
              <a:srgbClr val="FFC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BC1D84E-A2AD-7045-B4F0-1ACCC17E270E}"/>
              </a:ext>
            </a:extLst>
          </p:cNvPr>
          <p:cNvCxnSpPr>
            <a:cxnSpLocks/>
          </p:cNvCxnSpPr>
          <p:nvPr/>
        </p:nvCxnSpPr>
        <p:spPr>
          <a:xfrm flipV="1">
            <a:off x="5562600" y="5250948"/>
            <a:ext cx="426720" cy="209934"/>
          </a:xfrm>
          <a:prstGeom prst="straightConnector1">
            <a:avLst/>
          </a:prstGeom>
          <a:ln w="25400">
            <a:solidFill>
              <a:srgbClr val="FFC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8C447DC-228F-2D42-AF6C-CB1F53E6A377}"/>
              </a:ext>
            </a:extLst>
          </p:cNvPr>
          <p:cNvCxnSpPr>
            <a:cxnSpLocks/>
          </p:cNvCxnSpPr>
          <p:nvPr/>
        </p:nvCxnSpPr>
        <p:spPr>
          <a:xfrm flipV="1">
            <a:off x="7772400" y="5205228"/>
            <a:ext cx="320040" cy="336048"/>
          </a:xfrm>
          <a:prstGeom prst="straightConnector1">
            <a:avLst/>
          </a:prstGeom>
          <a:ln w="25400">
            <a:solidFill>
              <a:srgbClr val="FFC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2896045-C062-8644-B6F4-F8BC3BCCEF7D}"/>
              </a:ext>
            </a:extLst>
          </p:cNvPr>
          <p:cNvCxnSpPr>
            <a:cxnSpLocks/>
          </p:cNvCxnSpPr>
          <p:nvPr/>
        </p:nvCxnSpPr>
        <p:spPr>
          <a:xfrm flipV="1">
            <a:off x="3108960" y="2204927"/>
            <a:ext cx="600075" cy="1"/>
          </a:xfrm>
          <a:prstGeom prst="straightConnector1">
            <a:avLst/>
          </a:prstGeom>
          <a:ln>
            <a:solidFill>
              <a:schemeClr val="tx1"/>
            </a:solidFill>
            <a:headEnd type="stealth" w="med" len="lg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CB7DBAC8-94A6-9E4A-A207-4E09F837D8D1}"/>
              </a:ext>
            </a:extLst>
          </p:cNvPr>
          <p:cNvSpPr txBox="1"/>
          <p:nvPr/>
        </p:nvSpPr>
        <p:spPr>
          <a:xfrm>
            <a:off x="274320" y="6083060"/>
            <a:ext cx="73771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To be efficient, any interchain distance (including images) no larger than a threshold (2.2 A)</a:t>
            </a:r>
            <a:endParaRPr lang="en-US" sz="1600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99247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" y="74758"/>
            <a:ext cx="9052560" cy="777240"/>
          </a:xfrm>
        </p:spPr>
        <p:txBody>
          <a:bodyPr>
            <a:normAutofit/>
          </a:bodyPr>
          <a:lstStyle/>
          <a:p>
            <a:r>
              <a:rPr lang="en-US" dirty="0"/>
              <a:t>Result: PE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85D36-C233-4F97-A082-DCA59217D9ED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C777052-3CE5-1C48-8F30-E7E636D91A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4" t="21333" r="27584" b="21333"/>
          <a:stretch/>
        </p:blipFill>
        <p:spPr>
          <a:xfrm>
            <a:off x="950372" y="1260035"/>
            <a:ext cx="1884267" cy="20775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21BDD4F-8F54-2146-BA7B-9B988DBCFD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46" t="21333" r="31507" b="21333"/>
          <a:stretch/>
        </p:blipFill>
        <p:spPr>
          <a:xfrm rot="16200000">
            <a:off x="3237653" y="1036222"/>
            <a:ext cx="1874968" cy="240667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D1753F7-31AF-1D47-A7C8-75ABB14CD8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6" t="27333" r="29826" b="27334"/>
          <a:stretch/>
        </p:blipFill>
        <p:spPr>
          <a:xfrm>
            <a:off x="228600" y="3657600"/>
            <a:ext cx="2710927" cy="256032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29DFBC3-CF83-AE4A-987F-C965FD31DB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91" t="28000" r="34869" b="28000"/>
          <a:stretch/>
        </p:blipFill>
        <p:spPr>
          <a:xfrm rot="16200000">
            <a:off x="3243349" y="3657600"/>
            <a:ext cx="2017222" cy="25603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59F0847-F009-B043-9C75-FE6F714D4C80}"/>
              </a:ext>
            </a:extLst>
          </p:cNvPr>
          <p:cNvSpPr txBox="1"/>
          <p:nvPr/>
        </p:nvSpPr>
        <p:spPr>
          <a:xfrm>
            <a:off x="45720" y="1325880"/>
            <a:ext cx="549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Expr.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9746A32-E8F1-BA40-9402-4825764137EE}"/>
              </a:ext>
            </a:extLst>
          </p:cNvPr>
          <p:cNvSpPr txBox="1"/>
          <p:nvPr/>
        </p:nvSpPr>
        <p:spPr>
          <a:xfrm>
            <a:off x="24030" y="3775259"/>
            <a:ext cx="549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Pred.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094E90D-74E1-F745-82AF-7DB293AA60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560" y="2540176"/>
            <a:ext cx="3114340" cy="2234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2660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" y="74758"/>
            <a:ext cx="9052560" cy="777240"/>
          </a:xfrm>
        </p:spPr>
        <p:txBody>
          <a:bodyPr>
            <a:normAutofit/>
          </a:bodyPr>
          <a:lstStyle/>
          <a:p>
            <a:r>
              <a:rPr lang="en-US" dirty="0"/>
              <a:t>Result: PVC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85D36-C233-4F97-A082-DCA59217D9ED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59F0847-F009-B043-9C75-FE6F714D4C80}"/>
              </a:ext>
            </a:extLst>
          </p:cNvPr>
          <p:cNvSpPr txBox="1"/>
          <p:nvPr/>
        </p:nvSpPr>
        <p:spPr>
          <a:xfrm>
            <a:off x="45720" y="1554480"/>
            <a:ext cx="549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Expr.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9746A32-E8F1-BA40-9402-4825764137EE}"/>
              </a:ext>
            </a:extLst>
          </p:cNvPr>
          <p:cNvSpPr txBox="1"/>
          <p:nvPr/>
        </p:nvSpPr>
        <p:spPr>
          <a:xfrm>
            <a:off x="24030" y="3775259"/>
            <a:ext cx="549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Pred.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C2CC5D-B001-FA41-88F9-1337C24D69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7" t="17334" r="21980" b="17334"/>
          <a:stretch/>
        </p:blipFill>
        <p:spPr>
          <a:xfrm>
            <a:off x="1097280" y="1470355"/>
            <a:ext cx="2103120" cy="19443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6D942A-7B38-CE4C-9D83-AA8AC63D6D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6" t="17334" r="29826" b="17334"/>
          <a:stretch/>
        </p:blipFill>
        <p:spPr>
          <a:xfrm rot="16200000">
            <a:off x="5432749" y="1042953"/>
            <a:ext cx="1981822" cy="26974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C5B575-42B4-FA41-BFA1-14FDBB3AB1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09" t="25333" r="33748" b="25333"/>
          <a:stretch/>
        </p:blipFill>
        <p:spPr>
          <a:xfrm rot="16200000">
            <a:off x="5427087" y="3541665"/>
            <a:ext cx="1901705" cy="24688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D0C2E4-4852-6049-AF05-D1102AA0D5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9" t="28666" r="19738" b="26000"/>
          <a:stretch/>
        </p:blipFill>
        <p:spPr>
          <a:xfrm>
            <a:off x="777240" y="3821442"/>
            <a:ext cx="2651760" cy="1717330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5F0D3E9-42C8-FC48-BCD9-59A85B595721}"/>
              </a:ext>
            </a:extLst>
          </p:cNvPr>
          <p:cNvCxnSpPr/>
          <p:nvPr/>
        </p:nvCxnSpPr>
        <p:spPr>
          <a:xfrm>
            <a:off x="6675120" y="3821442"/>
            <a:ext cx="868680" cy="0"/>
          </a:xfrm>
          <a:prstGeom prst="straightConnector1">
            <a:avLst/>
          </a:prstGeom>
          <a:ln>
            <a:solidFill>
              <a:schemeClr val="tx1"/>
            </a:solidFill>
            <a:headEnd type="stealth" w="med" len="lg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B46E8B5-F10C-ED4F-8707-E3797472F67A}"/>
              </a:ext>
            </a:extLst>
          </p:cNvPr>
          <p:cNvSpPr txBox="1"/>
          <p:nvPr/>
        </p:nvSpPr>
        <p:spPr>
          <a:xfrm>
            <a:off x="6802867" y="3515570"/>
            <a:ext cx="7752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4.94 A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4004B2E-63DD-0B48-8E4E-97E9C5426B4F}"/>
              </a:ext>
            </a:extLst>
          </p:cNvPr>
          <p:cNvCxnSpPr/>
          <p:nvPr/>
        </p:nvCxnSpPr>
        <p:spPr>
          <a:xfrm>
            <a:off x="6749527" y="1452984"/>
            <a:ext cx="868680" cy="0"/>
          </a:xfrm>
          <a:prstGeom prst="straightConnector1">
            <a:avLst/>
          </a:prstGeom>
          <a:ln>
            <a:solidFill>
              <a:schemeClr val="tx1"/>
            </a:solidFill>
            <a:headEnd type="stealth" w="med" len="lg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3B9B8073-B449-2A45-B2BC-65A24F5FD1FB}"/>
              </a:ext>
            </a:extLst>
          </p:cNvPr>
          <p:cNvSpPr txBox="1"/>
          <p:nvPr/>
        </p:nvSpPr>
        <p:spPr>
          <a:xfrm>
            <a:off x="6877274" y="1147112"/>
            <a:ext cx="7752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5.01 A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0D4BA01-C182-C94E-9D27-5F4D00B1CFF4}"/>
              </a:ext>
            </a:extLst>
          </p:cNvPr>
          <p:cNvCxnSpPr>
            <a:cxnSpLocks/>
          </p:cNvCxnSpPr>
          <p:nvPr/>
        </p:nvCxnSpPr>
        <p:spPr>
          <a:xfrm flipV="1">
            <a:off x="6694021" y="4526280"/>
            <a:ext cx="346859" cy="98046"/>
          </a:xfrm>
          <a:prstGeom prst="straightConnector1">
            <a:avLst/>
          </a:prstGeom>
          <a:ln>
            <a:solidFill>
              <a:schemeClr val="tx1"/>
            </a:solidFill>
            <a:headEnd type="stealth" w="med" len="lg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D482F1BD-A1F5-7F43-B955-4D3A8A801464}"/>
              </a:ext>
            </a:extLst>
          </p:cNvPr>
          <p:cNvSpPr txBox="1"/>
          <p:nvPr/>
        </p:nvSpPr>
        <p:spPr>
          <a:xfrm>
            <a:off x="6790914" y="4526280"/>
            <a:ext cx="7752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2.77 A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2E0BD35-C3B3-DA4B-B3EA-B9F808541CD9}"/>
              </a:ext>
            </a:extLst>
          </p:cNvPr>
          <p:cNvCxnSpPr>
            <a:cxnSpLocks/>
          </p:cNvCxnSpPr>
          <p:nvPr/>
        </p:nvCxnSpPr>
        <p:spPr>
          <a:xfrm flipV="1">
            <a:off x="6854264" y="2154013"/>
            <a:ext cx="346859" cy="98046"/>
          </a:xfrm>
          <a:prstGeom prst="straightConnector1">
            <a:avLst/>
          </a:prstGeom>
          <a:ln>
            <a:solidFill>
              <a:schemeClr val="tx1"/>
            </a:solidFill>
            <a:headEnd type="stealth" w="med" len="lg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2D539E06-A0C1-EE4B-97C8-A8458AA78C77}"/>
              </a:ext>
            </a:extLst>
          </p:cNvPr>
          <p:cNvSpPr txBox="1"/>
          <p:nvPr/>
        </p:nvSpPr>
        <p:spPr>
          <a:xfrm>
            <a:off x="6951157" y="2154013"/>
            <a:ext cx="7752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2.81 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9F65A16-198C-1843-BBB5-08B4D87134AB}"/>
              </a:ext>
            </a:extLst>
          </p:cNvPr>
          <p:cNvSpPr txBox="1"/>
          <p:nvPr/>
        </p:nvSpPr>
        <p:spPr>
          <a:xfrm>
            <a:off x="859267" y="996513"/>
            <a:ext cx="3300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Wilkes </a:t>
            </a:r>
            <a:r>
              <a:rPr lang="en-US" sz="1400" i="1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et al.</a:t>
            </a:r>
            <a:r>
              <a:rPr lang="en-US" sz="1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, Macromolecules </a:t>
            </a:r>
            <a:r>
              <a:rPr lang="en-US" sz="1400" b="1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6</a:t>
            </a:r>
            <a:r>
              <a:rPr lang="en-US" sz="1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, 235 (1973).</a:t>
            </a:r>
          </a:p>
        </p:txBody>
      </p:sp>
    </p:spTree>
    <p:extLst>
      <p:ext uri="{BB962C8B-B14F-4D97-AF65-F5344CB8AC3E}">
        <p14:creationId xmlns:p14="http://schemas.microsoft.com/office/powerpoint/2010/main" val="39710060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chemeClr val="bg1">
              <a:lumMod val="75000"/>
            </a:schemeClr>
          </a:solidFill>
          <a:miter lim="800000"/>
          <a:tailEnd type="stealth" w="med" len="lg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17915</TotalTime>
  <Words>391</Words>
  <Application>Microsoft Macintosh PowerPoint</Application>
  <PresentationFormat>On-screen Show (4:3)</PresentationFormat>
  <Paragraphs>94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Gill Sans</vt:lpstr>
      <vt:lpstr>Gill Sans Light</vt:lpstr>
      <vt:lpstr>Wingdings</vt:lpstr>
      <vt:lpstr>Office Theme</vt:lpstr>
      <vt:lpstr>Predicting simple linear polymers crystal structures</vt:lpstr>
      <vt:lpstr>Computational data for polymers informatics</vt:lpstr>
      <vt:lpstr>Hierarchy of polymers models </vt:lpstr>
      <vt:lpstr>Polymer crystal structure predictions </vt:lpstr>
      <vt:lpstr>Polymer chains </vt:lpstr>
      <vt:lpstr>Polymer chain  crystals</vt:lpstr>
      <vt:lpstr>Polymer chain  crystals</vt:lpstr>
      <vt:lpstr>Result: PE</vt:lpstr>
      <vt:lpstr>Result: PVC</vt:lpstr>
      <vt:lpstr>Result: PPS</vt:lpstr>
      <vt:lpstr>Result: PPS</vt:lpstr>
      <vt:lpstr>Some thoughts</vt:lpstr>
    </vt:vector>
  </TitlesOfParts>
  <Company>NMCI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Gallagher, John CIV ONRA, ONRG</dc:creator>
  <cp:lastModifiedBy>Huan Tran</cp:lastModifiedBy>
  <cp:revision>727</cp:revision>
  <cp:lastPrinted>2018-12-17T13:19:23Z</cp:lastPrinted>
  <dcterms:created xsi:type="dcterms:W3CDTF">2015-04-08T22:35:49Z</dcterms:created>
  <dcterms:modified xsi:type="dcterms:W3CDTF">2019-11-19T14:31:34Z</dcterms:modified>
</cp:coreProperties>
</file>